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2"/>
  </p:notesMasterIdLst>
  <p:handoutMasterIdLst>
    <p:handoutMasterId r:id="rId13"/>
  </p:handoutMasterIdLst>
  <p:sldIdLst>
    <p:sldId id="257" r:id="rId2"/>
    <p:sldId id="3107" r:id="rId3"/>
    <p:sldId id="3118" r:id="rId4"/>
    <p:sldId id="3117" r:id="rId5"/>
    <p:sldId id="3116" r:id="rId6"/>
    <p:sldId id="3119" r:id="rId7"/>
    <p:sldId id="3120" r:id="rId8"/>
    <p:sldId id="3121" r:id="rId9"/>
    <p:sldId id="3122" r:id="rId10"/>
    <p:sldId id="3123" r:id="rId11"/>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3" autoAdjust="0"/>
    <p:restoredTop sz="94660"/>
  </p:normalViewPr>
  <p:slideViewPr>
    <p:cSldViewPr snapToGrid="0">
      <p:cViewPr>
        <p:scale>
          <a:sx n="93" d="100"/>
          <a:sy n="93" d="100"/>
        </p:scale>
        <p:origin x="72" y="330"/>
      </p:cViewPr>
      <p:guideLst/>
    </p:cSldViewPr>
  </p:slideViewPr>
  <p:notesTextViewPr>
    <p:cViewPr>
      <p:scale>
        <a:sx n="1" d="1"/>
        <a:sy n="1" d="1"/>
      </p:scale>
      <p:origin x="0" y="0"/>
    </p:cViewPr>
  </p:notesTextViewPr>
  <p:notesViewPr>
    <p:cSldViewPr snapToGrid="0">
      <p:cViewPr varScale="1">
        <p:scale>
          <a:sx n="100" d="100"/>
          <a:sy n="100" d="100"/>
        </p:scale>
        <p:origin x="355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FDE3333-857A-4131-9EBA-B73C0C259FD7}" type="datetime1">
              <a:rPr lang="zh-CN" altLang="en-US" smtClean="0"/>
              <a:t>2022/6/18</a:t>
            </a:fld>
            <a:endParaRPr 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75D426-A9DD-4244-A2CE-1FB6623742C7}" type="slidenum">
              <a:rPr lang="en-US" smtClean="0"/>
              <a:t>‹#›</a:t>
            </a:fld>
            <a:endParaRPr lang="en-US"/>
          </a:p>
        </p:txBody>
      </p:sp>
    </p:spTree>
    <p:extLst>
      <p:ext uri="{BB962C8B-B14F-4D97-AF65-F5344CB8AC3E}">
        <p14:creationId xmlns:p14="http://schemas.microsoft.com/office/powerpoint/2010/main" val="882484457"/>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CD12D00-6AAC-4A94-B2E5-A12E9C579B03}" type="datetime1">
              <a:rPr lang="zh-CN" altLang="en-US" smtClean="0"/>
              <a:t>2022/6/18</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t>单击此处编辑母版文本样式</a:t>
            </a:r>
            <a:endParaRPr lang="en-US"/>
          </a:p>
          <a:p>
            <a:pPr lvl="1" rtl="0"/>
            <a:r>
              <a:rPr lang="zh-cn"/>
              <a:t>第二级</a:t>
            </a:r>
          </a:p>
          <a:p>
            <a:pPr lvl="2" rtl="0"/>
            <a:r>
              <a:rPr lang="zh-cn"/>
              <a:t>第三级</a:t>
            </a:r>
          </a:p>
          <a:p>
            <a:pPr lvl="3" rtl="0"/>
            <a:r>
              <a:rPr lang="zh-cn"/>
              <a:t>第四级</a:t>
            </a:r>
          </a:p>
          <a:p>
            <a:pPr lvl="4" rtl="0"/>
            <a:r>
              <a:rPr lang="zh-cn"/>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B41D33-19C8-4450-B3C5-BE83E9C8F0BC}" type="slidenum">
              <a:rPr lang="en-US" smtClean="0"/>
              <a:t>‹#›</a:t>
            </a:fld>
            <a:endParaRPr lang="en-US"/>
          </a:p>
        </p:txBody>
      </p:sp>
    </p:spTree>
    <p:extLst>
      <p:ext uri="{BB962C8B-B14F-4D97-AF65-F5344CB8AC3E}">
        <p14:creationId xmlns:p14="http://schemas.microsoft.com/office/powerpoint/2010/main" val="357145525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a:t>
            </a:fld>
            <a:endParaRPr lang="zh-CN" altLang="en-US"/>
          </a:p>
        </p:txBody>
      </p:sp>
    </p:spTree>
    <p:extLst>
      <p:ext uri="{BB962C8B-B14F-4D97-AF65-F5344CB8AC3E}">
        <p14:creationId xmlns:p14="http://schemas.microsoft.com/office/powerpoint/2010/main" val="1943534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5</a:t>
            </a:fld>
            <a:endParaRPr lang="en-GB"/>
          </a:p>
        </p:txBody>
      </p:sp>
    </p:spTree>
    <p:extLst>
      <p:ext uri="{BB962C8B-B14F-4D97-AF65-F5344CB8AC3E}">
        <p14:creationId xmlns:p14="http://schemas.microsoft.com/office/powerpoint/2010/main" val="1353421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长方形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ctrTitle"/>
          </p:nvPr>
        </p:nvSpPr>
        <p:spPr>
          <a:xfrm>
            <a:off x="581191" y="1020431"/>
            <a:ext cx="10993549" cy="1475013"/>
          </a:xfrm>
          <a:effectLst/>
        </p:spPr>
        <p:txBody>
          <a:bodyPr rtlCol="0" anchor="b">
            <a:normAutofit/>
          </a:bodyPr>
          <a:lstStyle>
            <a:lvl1pPr>
              <a:defRPr sz="3600">
                <a:solidFill>
                  <a:schemeClr val="tx1">
                    <a:lumMod val="75000"/>
                    <a:lumOff val="25000"/>
                  </a:schemeClr>
                </a:solidFill>
              </a:defRPr>
            </a:lvl1pPr>
          </a:lstStyle>
          <a:p>
            <a:pPr rtl="0"/>
            <a:r>
              <a:rPr lang="zh-CN" altLang="en-US"/>
              <a:t>单击此处编辑母版标题样式</a:t>
            </a:r>
            <a:endParaRPr lang="en-US" dirty="0"/>
          </a:p>
        </p:txBody>
      </p:sp>
      <p:sp>
        <p:nvSpPr>
          <p:cNvPr id="3" name="副标题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a:t>单击此处编辑母版副标题样式</a:t>
            </a:r>
            <a:endParaRPr lang="en-US" dirty="0"/>
          </a:p>
        </p:txBody>
      </p:sp>
      <p:sp>
        <p:nvSpPr>
          <p:cNvPr id="8" name="日期占位符 7">
            <a:extLst>
              <a:ext uri="{FF2B5EF4-FFF2-40B4-BE49-F238E27FC236}">
                <a16:creationId xmlns:a16="http://schemas.microsoft.com/office/drawing/2014/main" id="{7FA0ACE7-29A8-47D3-A7D9-257B711D8023}"/>
              </a:ext>
            </a:extLst>
          </p:cNvPr>
          <p:cNvSpPr>
            <a:spLocks noGrp="1"/>
          </p:cNvSpPr>
          <p:nvPr>
            <p:ph type="dt" sz="half" idx="10"/>
          </p:nvPr>
        </p:nvSpPr>
        <p:spPr/>
        <p:txBody>
          <a:bodyPr rtlCol="0"/>
          <a:lstStyle/>
          <a:p>
            <a:pPr rtl="0"/>
            <a:fld id="{73594A98-8FB4-4076-AE7B-5D3B1A2CBC70}" type="datetime1">
              <a:rPr lang="zh-CN" altLang="en-US" smtClean="0"/>
              <a:t>2022/6/18</a:t>
            </a:fld>
            <a:endParaRPr lang="en-US" dirty="0"/>
          </a:p>
        </p:txBody>
      </p:sp>
      <p:sp>
        <p:nvSpPr>
          <p:cNvPr id="9" name="页脚占位符 8">
            <a:extLst>
              <a:ext uri="{FF2B5EF4-FFF2-40B4-BE49-F238E27FC236}">
                <a16:creationId xmlns:a16="http://schemas.microsoft.com/office/drawing/2014/main" id="{DEC604B9-52E9-4810-8359-47206518D038}"/>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9" name="标题 1"/>
          <p:cNvSpPr>
            <a:spLocks noGrp="1"/>
          </p:cNvSpPr>
          <p:nvPr>
            <p:ph type="title"/>
          </p:nvPr>
        </p:nvSpPr>
        <p:spPr>
          <a:xfrm>
            <a:off x="581192" y="702156"/>
            <a:ext cx="11029616" cy="1013800"/>
          </a:xfrm>
        </p:spPr>
        <p:txBody>
          <a:bodyPr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日期占位符 3"/>
          <p:cNvSpPr>
            <a:spLocks noGrp="1"/>
          </p:cNvSpPr>
          <p:nvPr>
            <p:ph type="dt" sz="half" idx="10"/>
          </p:nvPr>
        </p:nvSpPr>
        <p:spPr/>
        <p:txBody>
          <a:bodyPr rtlCol="0"/>
          <a:lstStyle/>
          <a:p>
            <a:pPr rtl="0"/>
            <a:fld id="{B3E0F2F7-3EF1-4761-ABAF-2FA9DDE4F1A8}" type="datetime1">
              <a:rPr lang="zh-CN" altLang="en-US" smtClean="0"/>
              <a:t>2022/6/18</a:t>
            </a:fld>
            <a:endParaRPr lang="en-US" dirty="0"/>
          </a:p>
        </p:txBody>
      </p:sp>
      <p:sp>
        <p:nvSpPr>
          <p:cNvPr id="5" name="页脚占位符 4"/>
          <p:cNvSpPr>
            <a:spLocks noGrp="1"/>
          </p:cNvSpPr>
          <p:nvPr>
            <p:ph type="ftr" sz="quarter" idx="11"/>
          </p:nvPr>
        </p:nvSpPr>
        <p:spPr/>
        <p:txBody>
          <a:bodyPr rtlCol="0"/>
          <a:lstStyle/>
          <a:p>
            <a:pPr rtl="0"/>
            <a:endParaRPr lang="en-US" dirty="0"/>
          </a:p>
        </p:txBody>
      </p:sp>
      <p:sp>
        <p:nvSpPr>
          <p:cNvPr id="6" name="灯片编号占位符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7" name="长方形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垂直标题 1"/>
          <p:cNvSpPr>
            <a:spLocks noGrp="1"/>
          </p:cNvSpPr>
          <p:nvPr>
            <p:ph type="title" orient="vert"/>
          </p:nvPr>
        </p:nvSpPr>
        <p:spPr>
          <a:xfrm>
            <a:off x="8204200" y="863600"/>
            <a:ext cx="3124200" cy="4807326"/>
          </a:xfrm>
        </p:spPr>
        <p:txBody>
          <a:bodyPr vert="eaVert" rtlCol="0" anchor="ctr"/>
          <a:lstStyle>
            <a:lvl1pPr>
              <a:defRPr>
                <a:solidFill>
                  <a:srgbClr val="FFFFFF"/>
                </a:solidFill>
              </a:defRPr>
            </a:lvl1pPr>
          </a:lstStyle>
          <a:p>
            <a:pPr rtl="0"/>
            <a:r>
              <a:rPr lang="zh-CN" altLang="en-US"/>
              <a:t>单击此处编辑母版标题样式</a:t>
            </a:r>
            <a:endParaRPr lang="en-US" dirty="0"/>
          </a:p>
        </p:txBody>
      </p:sp>
      <p:sp>
        <p:nvSpPr>
          <p:cNvPr id="3" name="竖排文字占位符 2"/>
          <p:cNvSpPr>
            <a:spLocks noGrp="1"/>
          </p:cNvSpPr>
          <p:nvPr>
            <p:ph type="body" orient="vert" idx="1"/>
          </p:nvPr>
        </p:nvSpPr>
        <p:spPr>
          <a:xfrm>
            <a:off x="774923" y="863600"/>
            <a:ext cx="7161625" cy="4807326"/>
          </a:xfrm>
        </p:spPr>
        <p:txBody>
          <a:bodyPr vert="eaVert" rtlCol="0" anchor="t"/>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8" name="长方形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矩形​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长方形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日期占位符 10">
            <a:extLst>
              <a:ext uri="{FF2B5EF4-FFF2-40B4-BE49-F238E27FC236}">
                <a16:creationId xmlns:a16="http://schemas.microsoft.com/office/drawing/2014/main" id="{5C74A470-3BD3-4F33-80E5-67E6E87FCBE7}"/>
              </a:ext>
            </a:extLst>
          </p:cNvPr>
          <p:cNvSpPr>
            <a:spLocks noGrp="1"/>
          </p:cNvSpPr>
          <p:nvPr>
            <p:ph type="dt" sz="half" idx="10"/>
          </p:nvPr>
        </p:nvSpPr>
        <p:spPr/>
        <p:txBody>
          <a:bodyPr rtlCol="0"/>
          <a:lstStyle/>
          <a:p>
            <a:pPr rtl="0"/>
            <a:fld id="{D563FC6D-277D-4D53-8EB6-E41026A24247}" type="datetime1">
              <a:rPr lang="zh-CN" altLang="en-US" smtClean="0"/>
              <a:t>2022/6/18</a:t>
            </a:fld>
            <a:endParaRPr lang="en-US" dirty="0"/>
          </a:p>
        </p:txBody>
      </p:sp>
      <p:sp>
        <p:nvSpPr>
          <p:cNvPr id="12" name="页脚占位符 11">
            <a:extLst>
              <a:ext uri="{FF2B5EF4-FFF2-40B4-BE49-F238E27FC236}">
                <a16:creationId xmlns:a16="http://schemas.microsoft.com/office/drawing/2014/main" id="{9A3A30BA-DB50-4D7D-BCDE-17D20FB354DF}"/>
              </a:ext>
            </a:extLst>
          </p:cNvPr>
          <p:cNvSpPr>
            <a:spLocks noGrp="1"/>
          </p:cNvSpPr>
          <p:nvPr>
            <p:ph type="ftr" sz="quarter" idx="11"/>
          </p:nvPr>
        </p:nvSpPr>
        <p:spPr/>
        <p:txBody>
          <a:bodyPr rtlCol="0"/>
          <a:lstStyle/>
          <a:p>
            <a:pPr rtl="0"/>
            <a:endParaRPr lang="en-US" dirty="0"/>
          </a:p>
        </p:txBody>
      </p:sp>
      <p:sp>
        <p:nvSpPr>
          <p:cNvPr id="13" name="灯片编号占位符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垂直排列标题与&#10;文本">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3562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581192" y="702156"/>
            <a:ext cx="11029616" cy="1188720"/>
          </a:xfrm>
        </p:spPr>
        <p:txBody>
          <a:bodyPr rtlCol="0"/>
          <a:lstStyle/>
          <a:p>
            <a:pPr rtl="0"/>
            <a:r>
              <a:rPr lang="zh-CN" altLang="en-US"/>
              <a:t>单击此处编辑母版标题样式</a:t>
            </a:r>
            <a:endParaRPr lang="en-US" dirty="0"/>
          </a:p>
        </p:txBody>
      </p:sp>
      <p:sp>
        <p:nvSpPr>
          <p:cNvPr id="3" name="内容占位符 2"/>
          <p:cNvSpPr>
            <a:spLocks noGrp="1"/>
          </p:cNvSpPr>
          <p:nvPr>
            <p:ph idx="1"/>
          </p:nvPr>
        </p:nvSpPr>
        <p:spPr>
          <a:xfrm>
            <a:off x="581192" y="2340864"/>
            <a:ext cx="11029615" cy="3634486"/>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8" name="日期占位符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fld id="{F24FFC25-0C05-49C8-B150-3CF6B89B5C55}" type="datetime1">
              <a:rPr lang="zh-CN" altLang="en-US" smtClean="0"/>
              <a:t>2022/6/18</a:t>
            </a:fld>
            <a:endParaRPr lang="en-US" dirty="0"/>
          </a:p>
        </p:txBody>
      </p:sp>
      <p:sp>
        <p:nvSpPr>
          <p:cNvPr id="9" name="页脚占位符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8" name="长方形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581193" y="2393950"/>
            <a:ext cx="11029615" cy="2147467"/>
          </a:xfrm>
        </p:spPr>
        <p:txBody>
          <a:bodyPr rtlCol="0" anchor="b">
            <a:normAutofit/>
          </a:bodyPr>
          <a:lstStyle>
            <a:lvl1pPr algn="l">
              <a:defRPr sz="3600" b="1" cap="all">
                <a:solidFill>
                  <a:schemeClr val="tx1">
                    <a:lumMod val="75000"/>
                    <a:lumOff val="25000"/>
                  </a:schemeClr>
                </a:solidFill>
              </a:defRPr>
            </a:lvl1pPr>
          </a:lstStyle>
          <a:p>
            <a:pPr rtl="0"/>
            <a:r>
              <a:rPr lang="zh-CN" altLang="en-US"/>
              <a:t>单击此处编辑母版标题样式</a:t>
            </a:r>
            <a:endParaRPr lang="en-US" dirty="0"/>
          </a:p>
        </p:txBody>
      </p:sp>
      <p:sp>
        <p:nvSpPr>
          <p:cNvPr id="3" name="文本占位符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a:t>单击此处编辑母版文本样式</a:t>
            </a:r>
          </a:p>
        </p:txBody>
      </p:sp>
      <p:sp>
        <p:nvSpPr>
          <p:cNvPr id="7" name="日期占位符 6">
            <a:extLst>
              <a:ext uri="{FF2B5EF4-FFF2-40B4-BE49-F238E27FC236}">
                <a16:creationId xmlns:a16="http://schemas.microsoft.com/office/drawing/2014/main" id="{61582016-5696-4A93-887F-BBB3B9002FE5}"/>
              </a:ext>
            </a:extLst>
          </p:cNvPr>
          <p:cNvSpPr>
            <a:spLocks noGrp="1"/>
          </p:cNvSpPr>
          <p:nvPr>
            <p:ph type="dt" sz="half" idx="10"/>
          </p:nvPr>
        </p:nvSpPr>
        <p:spPr/>
        <p:txBody>
          <a:bodyPr rtlCol="0"/>
          <a:lstStyle/>
          <a:p>
            <a:pPr rtl="0"/>
            <a:fld id="{DFC14310-5240-428A-850A-F7101D16AE5A}" type="datetime1">
              <a:rPr lang="zh-CN" altLang="en-US" smtClean="0"/>
              <a:t>2022/6/18</a:t>
            </a:fld>
            <a:endParaRPr lang="en-US" dirty="0"/>
          </a:p>
        </p:txBody>
      </p:sp>
      <p:sp>
        <p:nvSpPr>
          <p:cNvPr id="9" name="页脚占位符 8">
            <a:extLst>
              <a:ext uri="{FF2B5EF4-FFF2-40B4-BE49-F238E27FC236}">
                <a16:creationId xmlns:a16="http://schemas.microsoft.com/office/drawing/2014/main" id="{857CFCD5-1192-4E18-8A8F-29E153B44DA4}"/>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581193" y="729658"/>
            <a:ext cx="11029616" cy="988332"/>
          </a:xfrm>
        </p:spPr>
        <p:txBody>
          <a:bodyPr rtlCol="0"/>
          <a:lstStyle/>
          <a:p>
            <a:pPr rtl="0"/>
            <a:r>
              <a:rPr lang="zh-CN" altLang="en-US"/>
              <a:t>单击此处编辑母版标题样式</a:t>
            </a:r>
            <a:endParaRPr lang="en-US" dirty="0"/>
          </a:p>
        </p:txBody>
      </p:sp>
      <p:sp>
        <p:nvSpPr>
          <p:cNvPr id="3" name="内容占位符 2"/>
          <p:cNvSpPr>
            <a:spLocks noGrp="1"/>
          </p:cNvSpPr>
          <p:nvPr>
            <p:ph sz="half" idx="1"/>
          </p:nvPr>
        </p:nvSpPr>
        <p:spPr>
          <a:xfrm>
            <a:off x="581193" y="2228003"/>
            <a:ext cx="5194767"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内容占位符 3"/>
          <p:cNvSpPr>
            <a:spLocks noGrp="1"/>
          </p:cNvSpPr>
          <p:nvPr>
            <p:ph sz="half" idx="2"/>
          </p:nvPr>
        </p:nvSpPr>
        <p:spPr>
          <a:xfrm>
            <a:off x="6416039" y="2228003"/>
            <a:ext cx="5194769"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日期占位符 4"/>
          <p:cNvSpPr>
            <a:spLocks noGrp="1"/>
          </p:cNvSpPr>
          <p:nvPr>
            <p:ph type="dt" sz="half" idx="10"/>
          </p:nvPr>
        </p:nvSpPr>
        <p:spPr/>
        <p:txBody>
          <a:bodyPr rtlCol="0"/>
          <a:lstStyle/>
          <a:p>
            <a:pPr rtl="0"/>
            <a:fld id="{71F85B13-09B0-4D01-A286-57280995F924}" type="datetime1">
              <a:rPr lang="zh-CN" altLang="en-US" smtClean="0"/>
              <a:t>2022/6/18</a:t>
            </a:fld>
            <a:endParaRPr lang="en-US" dirty="0"/>
          </a:p>
        </p:txBody>
      </p:sp>
      <p:sp>
        <p:nvSpPr>
          <p:cNvPr id="6" name="页脚占位符 5"/>
          <p:cNvSpPr>
            <a:spLocks noGrp="1"/>
          </p:cNvSpPr>
          <p:nvPr>
            <p:ph type="ftr" sz="quarter" idx="11"/>
          </p:nvPr>
        </p:nvSpPr>
        <p:spPr/>
        <p:txBody>
          <a:bodyPr rtlCol="0"/>
          <a:lstStyle/>
          <a:p>
            <a:pPr rtl="0"/>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12" name="标题 1"/>
          <p:cNvSpPr>
            <a:spLocks noGrp="1"/>
          </p:cNvSpPr>
          <p:nvPr>
            <p:ph type="title"/>
          </p:nvPr>
        </p:nvSpPr>
        <p:spPr>
          <a:xfrm>
            <a:off x="581193" y="729658"/>
            <a:ext cx="11029616" cy="988332"/>
          </a:xfrm>
        </p:spPr>
        <p:txBody>
          <a:bodyPr rtlCol="0"/>
          <a:lstStyle/>
          <a:p>
            <a:pPr rtl="0"/>
            <a:r>
              <a:rPr lang="zh-CN" altLang="en-US"/>
              <a:t>单击此处编辑母版标题样式</a:t>
            </a:r>
            <a:endParaRPr lang="en-US" dirty="0"/>
          </a:p>
        </p:txBody>
      </p:sp>
      <p:sp>
        <p:nvSpPr>
          <p:cNvPr id="3" name="文本占位符 2"/>
          <p:cNvSpPr>
            <a:spLocks noGrp="1"/>
          </p:cNvSpPr>
          <p:nvPr>
            <p:ph type="body" idx="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4" name="内容占位符 3"/>
          <p:cNvSpPr>
            <a:spLocks noGrp="1"/>
          </p:cNvSpPr>
          <p:nvPr>
            <p:ph sz="half" idx="2"/>
          </p:nvPr>
        </p:nvSpPr>
        <p:spPr>
          <a:xfrm>
            <a:off x="581194" y="2926052"/>
            <a:ext cx="5194766"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文本占位符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zh-CN" altLang="en-US"/>
              <a:t>单击此处编辑母版文本样式</a:t>
            </a:r>
          </a:p>
        </p:txBody>
      </p:sp>
      <p:sp>
        <p:nvSpPr>
          <p:cNvPr id="6" name="内容占位符 5"/>
          <p:cNvSpPr>
            <a:spLocks noGrp="1"/>
          </p:cNvSpPr>
          <p:nvPr>
            <p:ph sz="quarter" idx="4"/>
          </p:nvPr>
        </p:nvSpPr>
        <p:spPr>
          <a:xfrm>
            <a:off x="6416037" y="2926052"/>
            <a:ext cx="5194771"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p:cNvSpPr>
            <a:spLocks noGrp="1"/>
          </p:cNvSpPr>
          <p:nvPr>
            <p:ph type="dt" sz="half" idx="10"/>
          </p:nvPr>
        </p:nvSpPr>
        <p:spPr/>
        <p:txBody>
          <a:bodyPr rtlCol="0"/>
          <a:lstStyle/>
          <a:p>
            <a:pPr rtl="0"/>
            <a:fld id="{F411FE78-D258-4188-9C5F-198CC4CE7F12}" type="datetime1">
              <a:rPr lang="zh-CN" altLang="en-US" smtClean="0"/>
              <a:t>2022/6/18</a:t>
            </a:fld>
            <a:endParaRPr lang="en-US" dirty="0"/>
          </a:p>
        </p:txBody>
      </p:sp>
      <p:sp>
        <p:nvSpPr>
          <p:cNvPr id="8" name="页脚占位符 7"/>
          <p:cNvSpPr>
            <a:spLocks noGrp="1"/>
          </p:cNvSpPr>
          <p:nvPr>
            <p:ph type="ftr" sz="quarter" idx="11"/>
          </p:nvPr>
        </p:nvSpPr>
        <p:spPr/>
        <p:txBody>
          <a:bodyPr rtlCol="0"/>
          <a:lstStyle/>
          <a:p>
            <a:pPr rtl="0"/>
            <a:endParaRPr lang="en-US" dirty="0"/>
          </a:p>
        </p:txBody>
      </p:sp>
      <p:sp>
        <p:nvSpPr>
          <p:cNvPr id="9" name="灯片编号占位符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8" name="标题 1"/>
          <p:cNvSpPr>
            <a:spLocks noGrp="1"/>
          </p:cNvSpPr>
          <p:nvPr>
            <p:ph type="title"/>
          </p:nvPr>
        </p:nvSpPr>
        <p:spPr>
          <a:xfrm>
            <a:off x="575894" y="729658"/>
            <a:ext cx="11029616" cy="988332"/>
          </a:xfrm>
        </p:spPr>
        <p:txBody>
          <a:bodyPr rtlCol="0"/>
          <a:lstStyle/>
          <a:p>
            <a:pPr rtl="0"/>
            <a:r>
              <a:rPr lang="zh-CN" altLang="en-US"/>
              <a:t>单击此处编辑母版标题样式</a:t>
            </a:r>
            <a:endParaRPr lang="en-US" dirty="0"/>
          </a:p>
        </p:txBody>
      </p:sp>
      <p:sp>
        <p:nvSpPr>
          <p:cNvPr id="3" name="日期占位符 2"/>
          <p:cNvSpPr>
            <a:spLocks noGrp="1"/>
          </p:cNvSpPr>
          <p:nvPr>
            <p:ph type="dt" sz="half" idx="10"/>
          </p:nvPr>
        </p:nvSpPr>
        <p:spPr/>
        <p:txBody>
          <a:bodyPr rtlCol="0"/>
          <a:lstStyle/>
          <a:p>
            <a:pPr rtl="0"/>
            <a:fld id="{BE491C52-D618-41DD-80F2-22500A780186}" type="datetime1">
              <a:rPr lang="zh-CN" altLang="en-US" smtClean="0"/>
              <a:t>2022/6/18</a:t>
            </a:fld>
            <a:endParaRPr lang="en-US" dirty="0"/>
          </a:p>
        </p:txBody>
      </p:sp>
      <p:sp>
        <p:nvSpPr>
          <p:cNvPr id="4" name="页脚占位符 3"/>
          <p:cNvSpPr>
            <a:spLocks noGrp="1"/>
          </p:cNvSpPr>
          <p:nvPr>
            <p:ph type="ftr" sz="quarter" idx="11"/>
          </p:nvPr>
        </p:nvSpPr>
        <p:spPr/>
        <p:txBody>
          <a:bodyPr rtlCol="0"/>
          <a:lstStyle/>
          <a:p>
            <a:pPr rtl="0"/>
            <a:endParaRPr lang="en-US" dirty="0"/>
          </a:p>
        </p:txBody>
      </p:sp>
      <p:sp>
        <p:nvSpPr>
          <p:cNvPr id="5" name="灯片编号占位符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26EE3488-748A-4EA8-9571-9D5A1694FA0A}" type="datetime1">
              <a:rPr lang="zh-CN" altLang="en-US" smtClean="0"/>
              <a:t>2022/6/18</a:t>
            </a:fld>
            <a:endParaRPr lang="en-US" dirty="0"/>
          </a:p>
        </p:txBody>
      </p:sp>
      <p:sp>
        <p:nvSpPr>
          <p:cNvPr id="3" name="页脚占位符 2"/>
          <p:cNvSpPr>
            <a:spLocks noGrp="1"/>
          </p:cNvSpPr>
          <p:nvPr>
            <p:ph type="ftr" sz="quarter" idx="11"/>
          </p:nvPr>
        </p:nvSpPr>
        <p:spPr/>
        <p:txBody>
          <a:bodyPr rtlCol="0"/>
          <a:lstStyle/>
          <a:p>
            <a:pPr rtl="0"/>
            <a:endParaRPr lang="en-US" dirty="0"/>
          </a:p>
        </p:txBody>
      </p:sp>
      <p:sp>
        <p:nvSpPr>
          <p:cNvPr id="4" name="灯片编号占位符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9" name="长方形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767857" y="933450"/>
            <a:ext cx="3031852" cy="1722419"/>
          </a:xfrm>
        </p:spPr>
        <p:txBody>
          <a:bodyPr rtlCol="0" anchor="b">
            <a:normAutofit/>
          </a:bodyPr>
          <a:lstStyle>
            <a:lvl1pPr algn="l">
              <a:defRPr sz="2400" b="1">
                <a:solidFill>
                  <a:srgbClr val="FFFFFF"/>
                </a:solidFill>
              </a:defRPr>
            </a:lvl1pPr>
          </a:lstStyle>
          <a:p>
            <a:pPr rtl="0"/>
            <a:r>
              <a:rPr lang="zh-CN" altLang="en-US"/>
              <a:t>单击此处编辑母版标题样式</a:t>
            </a:r>
            <a:endParaRPr lang="en-US" dirty="0"/>
          </a:p>
        </p:txBody>
      </p:sp>
      <p:sp>
        <p:nvSpPr>
          <p:cNvPr id="3" name="内容占位符 2"/>
          <p:cNvSpPr>
            <a:spLocks noGrp="1"/>
          </p:cNvSpPr>
          <p:nvPr>
            <p:ph idx="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文本占位符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8" name="日期占位符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fld id="{D7791703-7779-4492-8183-3F96B27D2540}" type="datetime1">
              <a:rPr lang="zh-CN" altLang="en-US" smtClean="0"/>
              <a:t>2022/6/18</a:t>
            </a:fld>
            <a:endParaRPr lang="en-US" dirty="0"/>
          </a:p>
        </p:txBody>
      </p:sp>
      <p:sp>
        <p:nvSpPr>
          <p:cNvPr id="10" name="页脚占位符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endParaRPr lang="en-US" dirty="0"/>
          </a:p>
        </p:txBody>
      </p:sp>
      <p:sp>
        <p:nvSpPr>
          <p:cNvPr id="11" name="灯片编号占位符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581193" y="4693389"/>
            <a:ext cx="11029616" cy="566738"/>
          </a:xfrm>
        </p:spPr>
        <p:txBody>
          <a:bodyPr rtlCol="0" anchor="b">
            <a:normAutofit/>
          </a:bodyPr>
          <a:lstStyle>
            <a:lvl1pPr algn="l">
              <a:defRPr sz="2400" b="1">
                <a:solidFill>
                  <a:schemeClr val="tx1">
                    <a:lumMod val="75000"/>
                    <a:lumOff val="25000"/>
                  </a:schemeClr>
                </a:solidFill>
              </a:defRPr>
            </a:lvl1pPr>
          </a:lstStyle>
          <a:p>
            <a:pPr rtl="0"/>
            <a:r>
              <a:rPr lang="zh-CN" altLang="en-US"/>
              <a:t>单击此处编辑母版标题样式</a:t>
            </a:r>
            <a:endParaRPr lang="en-US" dirty="0"/>
          </a:p>
        </p:txBody>
      </p:sp>
      <p:sp>
        <p:nvSpPr>
          <p:cNvPr id="3" name="图片占位符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a:t>单击图标添加图片</a:t>
            </a:r>
            <a:endParaRPr lang="en-US" dirty="0"/>
          </a:p>
        </p:txBody>
      </p:sp>
      <p:sp>
        <p:nvSpPr>
          <p:cNvPr id="4" name="文本占位符 3"/>
          <p:cNvSpPr>
            <a:spLocks noGrp="1"/>
          </p:cNvSpPr>
          <p:nvPr>
            <p:ph type="body" sz="half" idx="2"/>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5" name="日期占位符 4"/>
          <p:cNvSpPr>
            <a:spLocks noGrp="1"/>
          </p:cNvSpPr>
          <p:nvPr>
            <p:ph type="dt" sz="half" idx="10"/>
          </p:nvPr>
        </p:nvSpPr>
        <p:spPr/>
        <p:txBody>
          <a:bodyPr rtlCol="0"/>
          <a:lstStyle/>
          <a:p>
            <a:pPr rtl="0"/>
            <a:fld id="{D4D22F12-409A-40D9-8774-D34C978752A7}" type="datetime1">
              <a:rPr lang="zh-CN" altLang="en-US" smtClean="0"/>
              <a:t>2022/6/18</a:t>
            </a:fld>
            <a:endParaRPr lang="en-US" dirty="0"/>
          </a:p>
        </p:txBody>
      </p:sp>
      <p:sp>
        <p:nvSpPr>
          <p:cNvPr id="6" name="页脚占位符 5"/>
          <p:cNvSpPr>
            <a:spLocks noGrp="1"/>
          </p:cNvSpPr>
          <p:nvPr>
            <p:ph type="ftr" sz="quarter" idx="11"/>
          </p:nvPr>
        </p:nvSpPr>
        <p:spPr/>
        <p:txBody>
          <a:bodyPr rtlCol="0"/>
          <a:lstStyle/>
          <a:p>
            <a:pPr algn="l" rtl="0"/>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zh-cn" dirty="0"/>
              <a:t>单击此处编辑母版标题样式</a:t>
            </a:r>
            <a:endParaRPr lang="en-US" dirty="0"/>
          </a:p>
        </p:txBody>
      </p:sp>
      <p:sp>
        <p:nvSpPr>
          <p:cNvPr id="3" name="文本占位符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zh-cn"/>
              <a:t>单击此处编辑母版文本样式</a:t>
            </a:r>
          </a:p>
          <a:p>
            <a:pPr lvl="1" rtl="0"/>
            <a:r>
              <a:rPr lang="zh-cn"/>
              <a:t>第二级</a:t>
            </a:r>
          </a:p>
          <a:p>
            <a:pPr lvl="2" rtl="0"/>
            <a:r>
              <a:rPr lang="zh-cn"/>
              <a:t>第三级</a:t>
            </a:r>
          </a:p>
          <a:p>
            <a:pPr lvl="3" rtl="0"/>
            <a:r>
              <a:rPr lang="zh-cn"/>
              <a:t>第四级</a:t>
            </a:r>
          </a:p>
          <a:p>
            <a:pPr lvl="4" rtl="0"/>
            <a:r>
              <a:rPr lang="zh-cn"/>
              <a:t>第五级</a:t>
            </a:r>
            <a:endParaRPr lang="en-US" dirty="0"/>
          </a:p>
        </p:txBody>
      </p:sp>
      <p:sp>
        <p:nvSpPr>
          <p:cNvPr id="4" name="日期占位符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4400FF2F-BAC0-4F33-9E13-F8F6FA55A14D}" type="datetime1">
              <a:rPr lang="zh-CN" altLang="en-US" smtClean="0"/>
              <a:t>2022/6/18</a:t>
            </a:fld>
            <a:endParaRPr lang="en-US" dirty="0"/>
          </a:p>
        </p:txBody>
      </p:sp>
      <p:sp>
        <p:nvSpPr>
          <p:cNvPr id="5" name="页脚占位符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endParaRPr lang="en-US" dirty="0"/>
          </a:p>
        </p:txBody>
      </p:sp>
      <p:sp>
        <p:nvSpPr>
          <p:cNvPr id="6" name="幻灯片编号占位符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3A98EE3D-8CD1-4C3F-BD1C-C98C9596463C}" type="slidenum">
              <a:rPr lang="en-US" smtClean="0"/>
              <a:pPr/>
              <a:t>‹#›</a:t>
            </a:fld>
            <a:endParaRPr lang="en-US" dirty="0"/>
          </a:p>
        </p:txBody>
      </p:sp>
      <p:sp>
        <p:nvSpPr>
          <p:cNvPr id="9" name="矩形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长方形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矩形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 id="2147483763" r:id="rId12"/>
  </p:sldLayoutIdLst>
  <p:hf sldNum="0" hdr="0" ftr="0"/>
  <p:txStyles>
    <p:titleStyle>
      <a:lvl1pPr algn="l" defTabSz="457200" rtl="0" eaLnBrk="1" latinLnBrk="0" hangingPunct="1">
        <a:lnSpc>
          <a:spcPct val="100000"/>
        </a:lnSpc>
        <a:spcBef>
          <a:spcPct val="0"/>
        </a:spcBef>
        <a:buNone/>
        <a:defRPr sz="2800" b="1" kern="1200" cap="all">
          <a:solidFill>
            <a:schemeClr val="tx1">
              <a:lumMod val="75000"/>
              <a:lumOff val="25000"/>
            </a:schemeClr>
          </a:solidFill>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长方形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标题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rtlCol="0">
            <a:normAutofit/>
          </a:bodyPr>
          <a:lstStyle/>
          <a:p>
            <a:pPr rtl="0"/>
            <a:r>
              <a:rPr lang="zh-CN" altLang="en-US" dirty="0"/>
              <a:t>文化遗产数字化 </a:t>
            </a:r>
            <a:r>
              <a:rPr lang="en-US" altLang="zh-CN" dirty="0"/>
              <a:t>– </a:t>
            </a:r>
            <a:r>
              <a:rPr lang="zh-CN" altLang="en-US" dirty="0"/>
              <a:t>元数据模型</a:t>
            </a:r>
            <a:endParaRPr lang="zh-cn" dirty="0"/>
          </a:p>
        </p:txBody>
      </p:sp>
      <p:sp>
        <p:nvSpPr>
          <p:cNvPr id="3" name="副标题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rtlCol="0">
            <a:normAutofit/>
          </a:bodyPr>
          <a:lstStyle/>
          <a:p>
            <a:pPr rtl="0"/>
            <a:r>
              <a:rPr lang="en-US" altLang="zh-CN" dirty="0"/>
              <a:t>Presenter</a:t>
            </a:r>
            <a:r>
              <a:rPr lang="zh-CN" altLang="en-US" dirty="0"/>
              <a:t>： 丁馨怡</a:t>
            </a:r>
            <a:endParaRPr lang="zh-cn" dirty="0"/>
          </a:p>
        </p:txBody>
      </p:sp>
      <p:sp>
        <p:nvSpPr>
          <p:cNvPr id="20" name="长方形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矩形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长方形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图片 5" descr="徽标特写&#10;&#10;已自动生成说明">
            <a:extLst>
              <a:ext uri="{FF2B5EF4-FFF2-40B4-BE49-F238E27FC236}">
                <a16:creationId xmlns:a16="http://schemas.microsoft.com/office/drawing/2014/main" id="{F1A8C364-94D4-4630-BAD0-78722F347055}"/>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606FBB5-8E84-E214-DE41-ED8C4A7FAC3A}"/>
              </a:ext>
            </a:extLst>
          </p:cNvPr>
          <p:cNvSpPr txBox="1">
            <a:spLocks/>
          </p:cNvSpPr>
          <p:nvPr/>
        </p:nvSpPr>
        <p:spPr>
          <a:xfrm>
            <a:off x="426168" y="868746"/>
            <a:ext cx="7570102" cy="358505"/>
          </a:xfrm>
          <a:prstGeom prst="rect">
            <a:avLst/>
          </a:prstGeom>
        </p:spPr>
        <p:txBody>
          <a:bodyPr vert="horz" lIns="91435" tIns="45718" rIns="91435" bIns="4571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b="1" dirty="0">
                <a:solidFill>
                  <a:schemeClr val="accent2"/>
                </a:solidFill>
                <a:latin typeface="微软雅黑" panose="020B0503020204020204" pitchFamily="34" charset="-122"/>
                <a:ea typeface="微软雅黑" panose="020B0503020204020204" pitchFamily="34" charset="-122"/>
                <a:cs typeface="+mn-ea"/>
                <a:sym typeface="+mn-lt"/>
              </a:rPr>
              <a:t>Metadata Model - example</a:t>
            </a:r>
          </a:p>
        </p:txBody>
      </p:sp>
      <p:pic>
        <p:nvPicPr>
          <p:cNvPr id="4" name="图片 3">
            <a:extLst>
              <a:ext uri="{FF2B5EF4-FFF2-40B4-BE49-F238E27FC236}">
                <a16:creationId xmlns:a16="http://schemas.microsoft.com/office/drawing/2014/main" id="{CA9AB02B-F49D-FCD4-1576-02BE2C95B3BA}"/>
              </a:ext>
            </a:extLst>
          </p:cNvPr>
          <p:cNvPicPr>
            <a:picLocks noChangeAspect="1"/>
          </p:cNvPicPr>
          <p:nvPr/>
        </p:nvPicPr>
        <p:blipFill>
          <a:blip r:embed="rId2"/>
          <a:stretch>
            <a:fillRect/>
          </a:stretch>
        </p:blipFill>
        <p:spPr>
          <a:xfrm>
            <a:off x="1373946" y="1290591"/>
            <a:ext cx="9444107" cy="5386427"/>
          </a:xfrm>
          <a:prstGeom prst="rect">
            <a:avLst/>
          </a:prstGeom>
        </p:spPr>
      </p:pic>
    </p:spTree>
    <p:extLst>
      <p:ext uri="{BB962C8B-B14F-4D97-AF65-F5344CB8AC3E}">
        <p14:creationId xmlns:p14="http://schemas.microsoft.com/office/powerpoint/2010/main" val="2993358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35382" y="1887579"/>
            <a:ext cx="4204268" cy="4906715"/>
            <a:chOff x="-36513" y="1887493"/>
            <a:chExt cx="4204499" cy="4906984"/>
          </a:xfrm>
        </p:grpSpPr>
        <p:sp>
          <p:nvSpPr>
            <p:cNvPr id="6" name="Line 29"/>
            <p:cNvSpPr>
              <a:spLocks noChangeShapeType="1"/>
            </p:cNvSpPr>
            <p:nvPr/>
          </p:nvSpPr>
          <p:spPr bwMode="gray">
            <a:xfrm flipH="1">
              <a:off x="2814" y="6365566"/>
              <a:ext cx="3036678" cy="246217"/>
            </a:xfrm>
            <a:prstGeom prst="line">
              <a:avLst/>
            </a:prstGeom>
            <a:noFill/>
            <a:ln w="9525">
              <a:solidFill>
                <a:srgbClr val="2B2939"/>
              </a:solidFill>
              <a:round/>
              <a:headEnd/>
              <a:tailEnd/>
            </a:ln>
            <a:effectLst/>
          </p:spPr>
          <p:txBody>
            <a:bodyPr/>
            <a:lstStyle/>
            <a:p>
              <a:pPr>
                <a:defRPr/>
              </a:pPr>
              <a:endParaRPr lang="zh-CN" altLang="en-US" sz="1707" kern="0" dirty="0">
                <a:solidFill>
                  <a:sysClr val="windowText" lastClr="000000"/>
                </a:solidFill>
                <a:ea typeface="微软雅黑" pitchFamily="34" charset="-122"/>
              </a:endParaRPr>
            </a:p>
          </p:txBody>
        </p:sp>
        <p:sp>
          <p:nvSpPr>
            <p:cNvPr id="7" name="Line 30"/>
            <p:cNvSpPr>
              <a:spLocks noChangeShapeType="1"/>
            </p:cNvSpPr>
            <p:nvPr/>
          </p:nvSpPr>
          <p:spPr bwMode="gray">
            <a:xfrm flipH="1">
              <a:off x="2814" y="3739251"/>
              <a:ext cx="656579" cy="2872533"/>
            </a:xfrm>
            <a:prstGeom prst="line">
              <a:avLst/>
            </a:prstGeom>
            <a:noFill/>
            <a:ln w="9525">
              <a:solidFill>
                <a:srgbClr val="2B2939"/>
              </a:solidFill>
              <a:round/>
              <a:headEnd/>
              <a:tailEnd/>
            </a:ln>
            <a:effectLst/>
          </p:spPr>
          <p:txBody>
            <a:bodyPr/>
            <a:lstStyle/>
            <a:p>
              <a:pPr>
                <a:defRPr/>
              </a:pPr>
              <a:endParaRPr lang="zh-CN" altLang="en-US" sz="1707" kern="0" dirty="0">
                <a:solidFill>
                  <a:sysClr val="windowText" lastClr="000000"/>
                </a:solidFill>
                <a:ea typeface="微软雅黑" pitchFamily="34" charset="-122"/>
              </a:endParaRPr>
            </a:p>
          </p:txBody>
        </p:sp>
        <p:sp>
          <p:nvSpPr>
            <p:cNvPr id="11" name="Line 34"/>
            <p:cNvSpPr>
              <a:spLocks noChangeShapeType="1"/>
            </p:cNvSpPr>
            <p:nvPr/>
          </p:nvSpPr>
          <p:spPr bwMode="gray">
            <a:xfrm flipH="1">
              <a:off x="2814" y="3511842"/>
              <a:ext cx="1793624" cy="3099940"/>
            </a:xfrm>
            <a:prstGeom prst="line">
              <a:avLst/>
            </a:prstGeom>
            <a:noFill/>
            <a:ln w="9525">
              <a:solidFill>
                <a:srgbClr val="2B2939"/>
              </a:solidFill>
              <a:round/>
              <a:headEnd/>
              <a:tailEnd/>
            </a:ln>
            <a:effectLst/>
          </p:spPr>
          <p:txBody>
            <a:bodyPr/>
            <a:lstStyle/>
            <a:p>
              <a:pPr>
                <a:defRPr/>
              </a:pPr>
              <a:endParaRPr lang="zh-CN" altLang="en-US" sz="1707" kern="0" dirty="0">
                <a:solidFill>
                  <a:sysClr val="windowText" lastClr="000000"/>
                </a:solidFill>
                <a:ea typeface="微软雅黑" pitchFamily="34" charset="-122"/>
              </a:endParaRPr>
            </a:p>
          </p:txBody>
        </p:sp>
        <p:sp>
          <p:nvSpPr>
            <p:cNvPr id="12" name="Line 35"/>
            <p:cNvSpPr>
              <a:spLocks noChangeShapeType="1"/>
            </p:cNvSpPr>
            <p:nvPr/>
          </p:nvSpPr>
          <p:spPr bwMode="gray">
            <a:xfrm flipH="1">
              <a:off x="2814" y="5375568"/>
              <a:ext cx="3118750" cy="1236215"/>
            </a:xfrm>
            <a:prstGeom prst="line">
              <a:avLst/>
            </a:prstGeom>
            <a:noFill/>
            <a:ln w="9525">
              <a:solidFill>
                <a:srgbClr val="2B2939"/>
              </a:solidFill>
              <a:round/>
              <a:headEnd/>
              <a:tailEnd/>
            </a:ln>
            <a:effectLst/>
          </p:spPr>
          <p:txBody>
            <a:bodyPr/>
            <a:lstStyle/>
            <a:p>
              <a:pPr>
                <a:defRPr/>
              </a:pPr>
              <a:endParaRPr lang="zh-CN" altLang="en-US" sz="1707" kern="0" dirty="0">
                <a:solidFill>
                  <a:sysClr val="windowText" lastClr="000000"/>
                </a:solidFill>
                <a:ea typeface="微软雅黑" pitchFamily="34" charset="-122"/>
              </a:endParaRPr>
            </a:p>
          </p:txBody>
        </p:sp>
        <p:sp>
          <p:nvSpPr>
            <p:cNvPr id="13" name="Line 36"/>
            <p:cNvSpPr>
              <a:spLocks noChangeShapeType="1"/>
            </p:cNvSpPr>
            <p:nvPr/>
          </p:nvSpPr>
          <p:spPr bwMode="gray">
            <a:xfrm flipH="1">
              <a:off x="2814" y="1887493"/>
              <a:ext cx="2010772" cy="4724290"/>
            </a:xfrm>
            <a:prstGeom prst="line">
              <a:avLst/>
            </a:prstGeom>
            <a:noFill/>
            <a:ln w="19050">
              <a:solidFill>
                <a:srgbClr val="2B2939"/>
              </a:solidFill>
              <a:round/>
              <a:headEnd/>
              <a:tailEnd/>
            </a:ln>
            <a:effectLst/>
          </p:spPr>
          <p:txBody>
            <a:bodyPr/>
            <a:lstStyle/>
            <a:p>
              <a:pPr>
                <a:defRPr/>
              </a:pPr>
              <a:endParaRPr lang="zh-CN" altLang="en-US" sz="1707" kern="0" dirty="0">
                <a:solidFill>
                  <a:sysClr val="windowText" lastClr="000000"/>
                </a:solidFill>
                <a:ea typeface="微软雅黑" pitchFamily="34" charset="-122"/>
              </a:endParaRPr>
            </a:p>
          </p:txBody>
        </p:sp>
        <p:sp>
          <p:nvSpPr>
            <p:cNvPr id="14" name="Line 37"/>
            <p:cNvSpPr>
              <a:spLocks noChangeShapeType="1"/>
            </p:cNvSpPr>
            <p:nvPr/>
          </p:nvSpPr>
          <p:spPr bwMode="gray">
            <a:xfrm flipH="1">
              <a:off x="2814" y="3316921"/>
              <a:ext cx="2487819" cy="3294862"/>
            </a:xfrm>
            <a:prstGeom prst="line">
              <a:avLst/>
            </a:prstGeom>
            <a:noFill/>
            <a:ln w="19050">
              <a:solidFill>
                <a:srgbClr val="2B2939"/>
              </a:solidFill>
              <a:round/>
              <a:headEnd/>
              <a:tailEnd/>
            </a:ln>
            <a:effectLst/>
          </p:spPr>
          <p:txBody>
            <a:bodyPr/>
            <a:lstStyle/>
            <a:p>
              <a:pPr>
                <a:defRPr/>
              </a:pPr>
              <a:endParaRPr lang="zh-CN" altLang="en-US" sz="1707" kern="0" dirty="0">
                <a:solidFill>
                  <a:sysClr val="windowText" lastClr="000000"/>
                </a:solidFill>
                <a:ea typeface="微软雅黑" pitchFamily="34" charset="-122"/>
              </a:endParaRPr>
            </a:p>
          </p:txBody>
        </p:sp>
        <p:sp>
          <p:nvSpPr>
            <p:cNvPr id="15" name="Line 38"/>
            <p:cNvSpPr>
              <a:spLocks noChangeShapeType="1"/>
            </p:cNvSpPr>
            <p:nvPr/>
          </p:nvSpPr>
          <p:spPr bwMode="gray">
            <a:xfrm flipH="1">
              <a:off x="2814" y="4681373"/>
              <a:ext cx="3065745" cy="1930410"/>
            </a:xfrm>
            <a:prstGeom prst="line">
              <a:avLst/>
            </a:prstGeom>
            <a:noFill/>
            <a:ln w="19050">
              <a:solidFill>
                <a:srgbClr val="2B2939"/>
              </a:solidFill>
              <a:round/>
              <a:headEnd/>
              <a:tailEnd/>
            </a:ln>
            <a:effectLst/>
          </p:spPr>
          <p:txBody>
            <a:bodyPr/>
            <a:lstStyle/>
            <a:p>
              <a:pPr>
                <a:defRPr/>
              </a:pPr>
              <a:endParaRPr lang="zh-CN" altLang="en-US" sz="1707" kern="0" dirty="0">
                <a:solidFill>
                  <a:sysClr val="windowText" lastClr="000000"/>
                </a:solidFill>
                <a:ea typeface="微软雅黑" pitchFamily="34" charset="-122"/>
              </a:endParaRPr>
            </a:p>
          </p:txBody>
        </p:sp>
        <p:sp>
          <p:nvSpPr>
            <p:cNvPr id="16" name="Line 39"/>
            <p:cNvSpPr>
              <a:spLocks noChangeShapeType="1"/>
            </p:cNvSpPr>
            <p:nvPr/>
          </p:nvSpPr>
          <p:spPr bwMode="gray">
            <a:xfrm flipH="1">
              <a:off x="2814" y="5808158"/>
              <a:ext cx="4165172" cy="803625"/>
            </a:xfrm>
            <a:prstGeom prst="line">
              <a:avLst/>
            </a:prstGeom>
            <a:noFill/>
            <a:ln w="19050">
              <a:solidFill>
                <a:srgbClr val="2B2939"/>
              </a:solidFill>
              <a:round/>
              <a:headEnd/>
              <a:tailEnd/>
            </a:ln>
            <a:effectLst/>
          </p:spPr>
          <p:txBody>
            <a:bodyPr/>
            <a:lstStyle/>
            <a:p>
              <a:pPr>
                <a:defRPr/>
              </a:pPr>
              <a:endParaRPr lang="zh-CN" altLang="en-US" sz="1707" kern="0" dirty="0">
                <a:solidFill>
                  <a:sysClr val="windowText" lastClr="000000"/>
                </a:solidFill>
                <a:ea typeface="微软雅黑" pitchFamily="34" charset="-122"/>
              </a:endParaRPr>
            </a:p>
          </p:txBody>
        </p:sp>
        <p:sp>
          <p:nvSpPr>
            <p:cNvPr id="33" name="Line 42"/>
            <p:cNvSpPr>
              <a:spLocks noChangeShapeType="1"/>
            </p:cNvSpPr>
            <p:nvPr/>
          </p:nvSpPr>
          <p:spPr bwMode="gray">
            <a:xfrm flipH="1">
              <a:off x="-36513" y="4250234"/>
              <a:ext cx="2708447" cy="2544243"/>
            </a:xfrm>
            <a:prstGeom prst="line">
              <a:avLst/>
            </a:prstGeom>
            <a:noFill/>
            <a:ln w="9525">
              <a:solidFill>
                <a:srgbClr val="2B2939"/>
              </a:solidFill>
              <a:round/>
              <a:headEnd/>
              <a:tailEnd/>
            </a:ln>
            <a:effectLst/>
          </p:spPr>
          <p:txBody>
            <a:bodyPr/>
            <a:lstStyle/>
            <a:p>
              <a:pPr>
                <a:defRPr/>
              </a:pPr>
              <a:endParaRPr lang="zh-CN" altLang="en-US" sz="1707" kern="0" dirty="0">
                <a:solidFill>
                  <a:sysClr val="windowText" lastClr="000000"/>
                </a:solidFill>
                <a:ea typeface="微软雅黑" pitchFamily="34" charset="-122"/>
              </a:endParaRPr>
            </a:p>
          </p:txBody>
        </p:sp>
      </p:grpSp>
      <p:sp>
        <p:nvSpPr>
          <p:cNvPr id="8" name="AutoShape 31"/>
          <p:cNvSpPr>
            <a:spLocks noChangeArrowheads="1"/>
          </p:cNvSpPr>
          <p:nvPr/>
        </p:nvSpPr>
        <p:spPr bwMode="gray">
          <a:xfrm>
            <a:off x="1797468" y="3287861"/>
            <a:ext cx="246204" cy="24620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3"/>
          </a:solidFill>
          <a:ln w="9525">
            <a:noFill/>
            <a:round/>
            <a:headEnd/>
            <a:tailEnd/>
          </a:ln>
          <a:effectLst/>
        </p:spPr>
        <p:txBody>
          <a:bodyPr wrap="none" anchor="ctr"/>
          <a:lstStyle/>
          <a:p>
            <a:pPr>
              <a:defRPr/>
            </a:pPr>
            <a:endParaRPr lang="zh-CN" altLang="en-US" sz="1707" kern="0" dirty="0">
              <a:solidFill>
                <a:sysClr val="windowText" lastClr="000000"/>
              </a:solidFill>
              <a:ea typeface="微软雅黑" pitchFamily="34" charset="-122"/>
            </a:endParaRPr>
          </a:p>
        </p:txBody>
      </p:sp>
      <p:sp>
        <p:nvSpPr>
          <p:cNvPr id="9" name="AutoShape 32"/>
          <p:cNvSpPr>
            <a:spLocks noChangeArrowheads="1"/>
          </p:cNvSpPr>
          <p:nvPr/>
        </p:nvSpPr>
        <p:spPr bwMode="gray">
          <a:xfrm>
            <a:off x="2630114" y="4067505"/>
            <a:ext cx="246204" cy="24620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1"/>
          </a:solidFill>
          <a:ln w="9525">
            <a:noFill/>
            <a:round/>
            <a:headEnd/>
            <a:tailEnd/>
          </a:ln>
          <a:effectLst/>
        </p:spPr>
        <p:txBody>
          <a:bodyPr wrap="none" anchor="ctr"/>
          <a:lstStyle/>
          <a:p>
            <a:pPr>
              <a:defRPr/>
            </a:pPr>
            <a:endParaRPr lang="zh-CN" altLang="en-US" sz="1707" kern="0" dirty="0">
              <a:solidFill>
                <a:sysClr val="windowText" lastClr="000000"/>
              </a:solidFill>
              <a:ea typeface="微软雅黑" pitchFamily="34" charset="-122"/>
            </a:endParaRPr>
          </a:p>
        </p:txBody>
      </p:sp>
      <p:sp>
        <p:nvSpPr>
          <p:cNvPr id="10" name="AutoShape 33"/>
          <p:cNvSpPr>
            <a:spLocks noChangeArrowheads="1"/>
          </p:cNvSpPr>
          <p:nvPr/>
        </p:nvSpPr>
        <p:spPr bwMode="gray">
          <a:xfrm>
            <a:off x="3136199" y="5213035"/>
            <a:ext cx="246204" cy="24620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4"/>
          </a:solidFill>
          <a:ln w="9525">
            <a:noFill/>
            <a:round/>
            <a:headEnd/>
            <a:tailEnd/>
          </a:ln>
          <a:effectLst/>
        </p:spPr>
        <p:txBody>
          <a:bodyPr wrap="none" anchor="ctr"/>
          <a:lstStyle/>
          <a:p>
            <a:pPr>
              <a:defRPr/>
            </a:pPr>
            <a:endParaRPr lang="zh-CN" altLang="en-US" sz="1707" kern="0" dirty="0">
              <a:solidFill>
                <a:sysClr val="windowText" lastClr="000000"/>
              </a:solidFill>
              <a:ea typeface="微软雅黑" pitchFamily="34" charset="-122"/>
            </a:endParaRPr>
          </a:p>
        </p:txBody>
      </p:sp>
      <p:grpSp>
        <p:nvGrpSpPr>
          <p:cNvPr id="38" name="组合 37"/>
          <p:cNvGrpSpPr/>
          <p:nvPr/>
        </p:nvGrpSpPr>
        <p:grpSpPr>
          <a:xfrm>
            <a:off x="2088" y="4551257"/>
            <a:ext cx="2351048" cy="2306743"/>
            <a:chOff x="2617" y="4551130"/>
            <a:chExt cx="2351177" cy="2306870"/>
          </a:xfrm>
          <a:solidFill>
            <a:srgbClr val="0170C1"/>
          </a:solidFill>
        </p:grpSpPr>
        <p:sp>
          <p:nvSpPr>
            <p:cNvPr id="34" name="Arc 43"/>
            <p:cNvSpPr>
              <a:spLocks/>
            </p:cNvSpPr>
            <p:nvPr/>
          </p:nvSpPr>
          <p:spPr bwMode="gray">
            <a:xfrm>
              <a:off x="2617" y="4551130"/>
              <a:ext cx="2351177" cy="2306870"/>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ln w="57150"/>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defRPr/>
              </a:pPr>
              <a:endParaRPr lang="zh-CN" altLang="en-US" sz="1707" kern="0" dirty="0">
                <a:solidFill>
                  <a:sysClr val="windowText" lastClr="000000"/>
                </a:solidFill>
                <a:ea typeface="微软雅黑" pitchFamily="34" charset="-122"/>
              </a:endParaRPr>
            </a:p>
          </p:txBody>
        </p:sp>
        <p:sp>
          <p:nvSpPr>
            <p:cNvPr id="36" name="Text Box 45"/>
            <p:cNvSpPr txBox="1">
              <a:spLocks noChangeArrowheads="1"/>
            </p:cNvSpPr>
            <p:nvPr/>
          </p:nvSpPr>
          <p:spPr bwMode="gray">
            <a:xfrm>
              <a:off x="181301" y="5772261"/>
              <a:ext cx="1401860" cy="442453"/>
            </a:xfrm>
            <a:prstGeom prst="rect">
              <a:avLst/>
            </a:prstGeom>
            <a:noFill/>
            <a:ln>
              <a:noFill/>
            </a:ln>
            <a:effectLst/>
          </p:spPr>
          <p:txBody>
            <a:bodyPr>
              <a:spAutoFit/>
            </a:bodyPr>
            <a:lstStyle/>
            <a:p>
              <a:pPr algn="ctr">
                <a:defRPr/>
              </a:pPr>
              <a:r>
                <a:rPr lang="zh-CN" altLang="en-US" sz="2275" b="1" dirty="0">
                  <a:solidFill>
                    <a:schemeClr val="bg1"/>
                  </a:solidFill>
                  <a:latin typeface="Franklin Gothic Book" panose="020B0503020102020204" pitchFamily="34" charset="0"/>
                  <a:ea typeface="Segoe UI Emoji" panose="020B0502040204020203" pitchFamily="34" charset="0"/>
                </a:rPr>
                <a:t>概述</a:t>
              </a:r>
              <a:endParaRPr lang="zh-CN" altLang="en-US" sz="2275" b="1" dirty="0">
                <a:solidFill>
                  <a:schemeClr val="bg1"/>
                </a:solidFill>
                <a:latin typeface="Franklin Gothic Book" panose="020B0503020102020204" pitchFamily="34" charset="0"/>
              </a:endParaRPr>
            </a:p>
          </p:txBody>
        </p:sp>
      </p:grpSp>
      <p:sp>
        <p:nvSpPr>
          <p:cNvPr id="22" name="AutoShape 50"/>
          <p:cNvSpPr>
            <a:spLocks noChangeArrowheads="1"/>
          </p:cNvSpPr>
          <p:nvPr/>
        </p:nvSpPr>
        <p:spPr bwMode="gray">
          <a:xfrm>
            <a:off x="4124434" y="5387431"/>
            <a:ext cx="707835" cy="707835"/>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3"/>
          </a:solidFill>
          <a:ln w="9525">
            <a:noFill/>
            <a:round/>
            <a:headEnd/>
            <a:tailEnd/>
          </a:ln>
          <a:effectLst/>
        </p:spPr>
        <p:txBody>
          <a:bodyPr wrap="none" anchor="ctr"/>
          <a:lstStyle/>
          <a:p>
            <a:pPr>
              <a:defRPr/>
            </a:pPr>
            <a:endParaRPr lang="zh-CN" altLang="en-US" sz="1707" kern="0" dirty="0">
              <a:solidFill>
                <a:sysClr val="windowText" lastClr="000000"/>
              </a:solidFill>
              <a:ea typeface="微软雅黑" pitchFamily="34" charset="-122"/>
            </a:endParaRPr>
          </a:p>
        </p:txBody>
      </p:sp>
      <p:sp>
        <p:nvSpPr>
          <p:cNvPr id="26" name="AutoShape 55"/>
          <p:cNvSpPr>
            <a:spLocks noChangeArrowheads="1"/>
          </p:cNvSpPr>
          <p:nvPr/>
        </p:nvSpPr>
        <p:spPr bwMode="gray">
          <a:xfrm>
            <a:off x="1829954" y="1309685"/>
            <a:ext cx="707835" cy="707835"/>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2"/>
          </a:solidFill>
          <a:ln w="9525">
            <a:noFill/>
            <a:round/>
            <a:headEnd/>
            <a:tailEnd/>
          </a:ln>
          <a:effectLst/>
        </p:spPr>
        <p:txBody>
          <a:bodyPr wrap="none" anchor="ctr"/>
          <a:lstStyle/>
          <a:p>
            <a:pPr>
              <a:defRPr/>
            </a:pPr>
            <a:endParaRPr lang="zh-CN" altLang="en-US" sz="1707" kern="0" dirty="0">
              <a:solidFill>
                <a:sysClr val="windowText" lastClr="000000"/>
              </a:solidFill>
              <a:ea typeface="微软雅黑" pitchFamily="34" charset="-122"/>
            </a:endParaRPr>
          </a:p>
        </p:txBody>
      </p:sp>
      <p:sp>
        <p:nvSpPr>
          <p:cNvPr id="27" name="AutoShape 56"/>
          <p:cNvSpPr>
            <a:spLocks noChangeArrowheads="1"/>
          </p:cNvSpPr>
          <p:nvPr/>
        </p:nvSpPr>
        <p:spPr bwMode="gray">
          <a:xfrm>
            <a:off x="2353136" y="2780067"/>
            <a:ext cx="707835" cy="707835"/>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1"/>
          </a:solidFill>
          <a:ln w="9525">
            <a:noFill/>
            <a:round/>
            <a:headEnd/>
            <a:tailEnd/>
          </a:ln>
          <a:effectLst/>
        </p:spPr>
        <p:txBody>
          <a:bodyPr wrap="none" anchor="ctr"/>
          <a:lstStyle/>
          <a:p>
            <a:pPr>
              <a:defRPr/>
            </a:pPr>
            <a:endParaRPr lang="zh-CN" altLang="en-US" sz="1707" kern="0" dirty="0">
              <a:solidFill>
                <a:sysClr val="windowText" lastClr="000000"/>
              </a:solidFill>
              <a:ea typeface="微软雅黑" pitchFamily="34" charset="-122"/>
            </a:endParaRPr>
          </a:p>
        </p:txBody>
      </p:sp>
      <p:sp>
        <p:nvSpPr>
          <p:cNvPr id="28" name="AutoShape 57"/>
          <p:cNvSpPr>
            <a:spLocks noChangeArrowheads="1"/>
          </p:cNvSpPr>
          <p:nvPr/>
        </p:nvSpPr>
        <p:spPr bwMode="gray">
          <a:xfrm>
            <a:off x="2994291" y="4192318"/>
            <a:ext cx="707835" cy="707835"/>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2"/>
          </a:solidFill>
          <a:ln w="9525">
            <a:noFill/>
            <a:round/>
            <a:headEnd/>
            <a:tailEnd/>
          </a:ln>
          <a:effectLst/>
        </p:spPr>
        <p:txBody>
          <a:bodyPr wrap="none" anchor="ctr"/>
          <a:lstStyle/>
          <a:p>
            <a:pPr>
              <a:defRPr/>
            </a:pPr>
            <a:endParaRPr lang="zh-CN" altLang="en-US" sz="1707" kern="0" dirty="0">
              <a:solidFill>
                <a:sysClr val="windowText" lastClr="000000"/>
              </a:solidFill>
              <a:ea typeface="微软雅黑" pitchFamily="34" charset="-122"/>
            </a:endParaRPr>
          </a:p>
        </p:txBody>
      </p:sp>
      <p:sp>
        <p:nvSpPr>
          <p:cNvPr id="29" name="AutoShape 58"/>
          <p:cNvSpPr>
            <a:spLocks noChangeArrowheads="1"/>
          </p:cNvSpPr>
          <p:nvPr/>
        </p:nvSpPr>
        <p:spPr bwMode="gray">
          <a:xfrm>
            <a:off x="634841" y="3491321"/>
            <a:ext cx="246204" cy="24620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1"/>
          </a:solidFill>
          <a:ln w="9525">
            <a:noFill/>
            <a:round/>
            <a:headEnd/>
            <a:tailEnd/>
          </a:ln>
          <a:effectLst/>
        </p:spPr>
        <p:txBody>
          <a:bodyPr wrap="none" anchor="ctr"/>
          <a:lstStyle/>
          <a:p>
            <a:pPr>
              <a:defRPr/>
            </a:pPr>
            <a:endParaRPr lang="zh-CN" altLang="en-US" sz="1707" kern="0" dirty="0">
              <a:solidFill>
                <a:sysClr val="windowText" lastClr="000000"/>
              </a:solidFill>
              <a:ea typeface="微软雅黑" pitchFamily="34" charset="-122"/>
            </a:endParaRPr>
          </a:p>
        </p:txBody>
      </p:sp>
      <p:sp>
        <p:nvSpPr>
          <p:cNvPr id="30" name="AutoShape 59"/>
          <p:cNvSpPr>
            <a:spLocks noChangeArrowheads="1"/>
          </p:cNvSpPr>
          <p:nvPr/>
        </p:nvSpPr>
        <p:spPr bwMode="gray">
          <a:xfrm>
            <a:off x="3066100" y="6255981"/>
            <a:ext cx="246204" cy="24620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4"/>
          </a:solidFill>
          <a:ln w="9525">
            <a:noFill/>
            <a:round/>
            <a:headEnd/>
            <a:tailEnd/>
          </a:ln>
          <a:effectLst/>
        </p:spPr>
        <p:txBody>
          <a:bodyPr wrap="none" anchor="ctr"/>
          <a:lstStyle/>
          <a:p>
            <a:pPr>
              <a:defRPr/>
            </a:pPr>
            <a:endParaRPr lang="zh-CN" altLang="en-US" sz="1707" kern="0" dirty="0">
              <a:solidFill>
                <a:sysClr val="windowText" lastClr="000000"/>
              </a:solidFill>
              <a:ea typeface="微软雅黑" pitchFamily="34" charset="-122"/>
            </a:endParaRPr>
          </a:p>
        </p:txBody>
      </p:sp>
      <p:sp>
        <p:nvSpPr>
          <p:cNvPr id="39" name="TextBox 38"/>
          <p:cNvSpPr txBox="1"/>
          <p:nvPr/>
        </p:nvSpPr>
        <p:spPr>
          <a:xfrm>
            <a:off x="2672916" y="1572149"/>
            <a:ext cx="5641999" cy="369332"/>
          </a:xfrm>
          <a:prstGeom prst="rect">
            <a:avLst/>
          </a:prstGeom>
          <a:noFill/>
        </p:spPr>
        <p:txBody>
          <a:bodyPr wrap="square" rtlCol="0">
            <a:spAutoFit/>
          </a:bodyPr>
          <a:lstStyle/>
          <a:p>
            <a:pPr algn="just"/>
            <a:r>
              <a:rPr lang="zh-CN" altLang="zh-CN" sz="1600" kern="100" dirty="0">
                <a:latin typeface="新宋体" panose="02010609030101010101" pitchFamily="49" charset="-122"/>
                <a:ea typeface="新宋体" panose="02010609030101010101" pitchFamily="49" charset="-122"/>
                <a:cs typeface="Arial" panose="020B0604020202020204" pitchFamily="34" charset="0"/>
              </a:rPr>
              <a:t>用适当的</a:t>
            </a:r>
            <a:r>
              <a:rPr lang="zh-CN" altLang="zh-CN" b="1" kern="100" dirty="0">
                <a:latin typeface="新宋体" panose="02010609030101010101" pitchFamily="49" charset="-122"/>
                <a:ea typeface="新宋体" panose="02010609030101010101" pitchFamily="49" charset="-122"/>
                <a:cs typeface="Arial" panose="020B0604020202020204" pitchFamily="34" charset="0"/>
              </a:rPr>
              <a:t>元数据</a:t>
            </a:r>
            <a:r>
              <a:rPr lang="zh-CN" altLang="zh-CN" sz="1600" kern="100" dirty="0">
                <a:latin typeface="新宋体" panose="02010609030101010101" pitchFamily="49" charset="-122"/>
                <a:ea typeface="新宋体" panose="02010609030101010101" pitchFamily="49" charset="-122"/>
                <a:cs typeface="Arial" panose="020B0604020202020204" pitchFamily="34" charset="0"/>
              </a:rPr>
              <a:t>元素来数字化和描述文化对象</a:t>
            </a:r>
          </a:p>
        </p:txBody>
      </p:sp>
      <p:sp>
        <p:nvSpPr>
          <p:cNvPr id="31" name="TextBox 170"/>
          <p:cNvSpPr txBox="1"/>
          <p:nvPr/>
        </p:nvSpPr>
        <p:spPr>
          <a:xfrm>
            <a:off x="2672916" y="1200538"/>
            <a:ext cx="2304215" cy="396445"/>
          </a:xfrm>
          <a:prstGeom prst="rect">
            <a:avLst/>
          </a:prstGeom>
          <a:noFill/>
        </p:spPr>
        <p:txBody>
          <a:bodyPr wrap="square" lIns="91431" tIns="45715" rIns="91431" bIns="45715" rtlCol="0">
            <a:spAutoFit/>
          </a:bodyPr>
          <a:lstStyle/>
          <a:p>
            <a:pPr>
              <a:lnSpc>
                <a:spcPct val="120000"/>
              </a:lnSpc>
            </a:pPr>
            <a:r>
              <a:rPr lang="zh-CN" altLang="zh-CN" kern="100" dirty="0">
                <a:solidFill>
                  <a:prstClr val="black"/>
                </a:solidFill>
                <a:latin typeface="+mj-ea"/>
                <a:ea typeface="+mj-ea"/>
                <a:cs typeface="Arial" panose="020B0604020202020204" pitchFamily="34" charset="0"/>
              </a:rPr>
              <a:t>文化遗产的数字化</a:t>
            </a:r>
            <a:endParaRPr lang="en-US" altLang="zh-CN" sz="1327" dirty="0">
              <a:solidFill>
                <a:schemeClr val="bg1">
                  <a:lumMod val="65000"/>
                </a:schemeClr>
              </a:solidFill>
              <a:latin typeface="+mj-ea"/>
              <a:ea typeface="+mj-ea"/>
              <a:cs typeface="+mn-ea"/>
              <a:sym typeface="Arial" panose="020B0604020202020204" pitchFamily="34" charset="0"/>
            </a:endParaRPr>
          </a:p>
        </p:txBody>
      </p:sp>
      <p:grpSp>
        <p:nvGrpSpPr>
          <p:cNvPr id="17" name="组合 16">
            <a:extLst>
              <a:ext uri="{FF2B5EF4-FFF2-40B4-BE49-F238E27FC236}">
                <a16:creationId xmlns:a16="http://schemas.microsoft.com/office/drawing/2014/main" id="{65E6996A-A878-9988-345C-8F88C51EE33A}"/>
              </a:ext>
            </a:extLst>
          </p:cNvPr>
          <p:cNvGrpSpPr/>
          <p:nvPr/>
        </p:nvGrpSpPr>
        <p:grpSpPr>
          <a:xfrm>
            <a:off x="5170798" y="5336137"/>
            <a:ext cx="5641999" cy="1150345"/>
            <a:chOff x="3990257" y="3939069"/>
            <a:chExt cx="5641999" cy="1150345"/>
          </a:xfrm>
        </p:grpSpPr>
        <p:sp>
          <p:nvSpPr>
            <p:cNvPr id="41" name="TextBox 40"/>
            <p:cNvSpPr txBox="1"/>
            <p:nvPr/>
          </p:nvSpPr>
          <p:spPr>
            <a:xfrm>
              <a:off x="3990257" y="4258417"/>
              <a:ext cx="5641999" cy="830997"/>
            </a:xfrm>
            <a:prstGeom prst="rect">
              <a:avLst/>
            </a:prstGeom>
            <a:noFill/>
          </p:spPr>
          <p:txBody>
            <a:bodyPr wrap="square" rtlCol="0">
              <a:spAutoFit/>
            </a:bodyPr>
            <a:lstStyle/>
            <a:p>
              <a:pPr algn="just"/>
              <a:r>
                <a:rPr lang="zh-CN" altLang="zh-CN" sz="1600" kern="100" dirty="0">
                  <a:latin typeface="新宋体" panose="02010609030101010101" pitchFamily="49" charset="-122"/>
                  <a:ea typeface="新宋体" panose="02010609030101010101" pitchFamily="49" charset="-122"/>
                  <a:cs typeface="Arial" panose="020B0604020202020204" pitchFamily="34" charset="0"/>
                </a:rPr>
                <a:t>基于将大而复杂的收藏品分离成简单而独特的实体的概念，而这些实体在数字系统中可以被视为具有自己属性的独特数字对象，有效地导航了藏品的结构，便于进行高效的检索。</a:t>
              </a:r>
            </a:p>
          </p:txBody>
        </p:sp>
        <p:sp>
          <p:nvSpPr>
            <p:cNvPr id="35" name="TextBox 170"/>
            <p:cNvSpPr txBox="1"/>
            <p:nvPr/>
          </p:nvSpPr>
          <p:spPr>
            <a:xfrm>
              <a:off x="3990257" y="3939069"/>
              <a:ext cx="2304215" cy="369322"/>
            </a:xfrm>
            <a:prstGeom prst="rect">
              <a:avLst/>
            </a:prstGeom>
            <a:noFill/>
          </p:spPr>
          <p:txBody>
            <a:bodyPr wrap="square" lIns="91431" tIns="45715" rIns="91431" bIns="45715" rtlCol="0">
              <a:spAutoFit/>
            </a:bodyPr>
            <a:lstStyle/>
            <a:p>
              <a:pPr>
                <a:defRPr/>
              </a:pPr>
              <a:r>
                <a:rPr lang="zh-CN" altLang="zh-CN" kern="100" dirty="0">
                  <a:latin typeface="+mj-ea"/>
                  <a:ea typeface="+mj-ea"/>
                  <a:cs typeface="Arial" panose="020B0604020202020204" pitchFamily="34" charset="0"/>
                </a:rPr>
                <a:t>元数据模型的好处</a:t>
              </a:r>
              <a:endParaRPr lang="en-US" altLang="zh-CN" sz="1600" dirty="0">
                <a:solidFill>
                  <a:schemeClr val="bg1">
                    <a:lumMod val="65000"/>
                  </a:schemeClr>
                </a:solidFill>
                <a:latin typeface="+mj-ea"/>
                <a:ea typeface="+mj-ea"/>
                <a:cs typeface="+mn-ea"/>
                <a:sym typeface="Arial" panose="020B0604020202020204" pitchFamily="34" charset="0"/>
              </a:endParaRPr>
            </a:p>
          </p:txBody>
        </p:sp>
      </p:grpSp>
      <p:grpSp>
        <p:nvGrpSpPr>
          <p:cNvPr id="5" name="组合 4">
            <a:extLst>
              <a:ext uri="{FF2B5EF4-FFF2-40B4-BE49-F238E27FC236}">
                <a16:creationId xmlns:a16="http://schemas.microsoft.com/office/drawing/2014/main" id="{570528BB-9F85-58FE-0665-D16988B3394A}"/>
              </a:ext>
            </a:extLst>
          </p:cNvPr>
          <p:cNvGrpSpPr/>
          <p:nvPr/>
        </p:nvGrpSpPr>
        <p:grpSpPr>
          <a:xfrm>
            <a:off x="4009663" y="3625024"/>
            <a:ext cx="7911672" cy="1275942"/>
            <a:chOff x="3251200" y="2358624"/>
            <a:chExt cx="7911672" cy="1275942"/>
          </a:xfrm>
        </p:grpSpPr>
        <p:sp>
          <p:nvSpPr>
            <p:cNvPr id="40" name="TextBox 39"/>
            <p:cNvSpPr txBox="1"/>
            <p:nvPr/>
          </p:nvSpPr>
          <p:spPr>
            <a:xfrm>
              <a:off x="3259301" y="2753558"/>
              <a:ext cx="7903571" cy="338554"/>
            </a:xfrm>
            <a:prstGeom prst="rect">
              <a:avLst/>
            </a:prstGeom>
            <a:noFill/>
          </p:spPr>
          <p:txBody>
            <a:bodyPr wrap="square" rtlCol="0">
              <a:spAutoFit/>
            </a:bodyPr>
            <a:lstStyle/>
            <a:p>
              <a:pPr algn="just"/>
              <a:r>
                <a:rPr lang="zh-CN" altLang="zh-CN" sz="1600" kern="100" dirty="0">
                  <a:latin typeface="新宋体" panose="02010609030101010101" pitchFamily="49" charset="-122"/>
                  <a:ea typeface="新宋体" panose="02010609030101010101" pitchFamily="49" charset="-122"/>
                  <a:cs typeface="Arial" panose="020B0604020202020204" pitchFamily="34" charset="0"/>
                </a:rPr>
                <a:t>数据材料的异质性 </a:t>
              </a:r>
              <a:r>
                <a:rPr lang="en-US" altLang="zh-CN" sz="1600" kern="100" dirty="0">
                  <a:latin typeface="Calibri" panose="020F0502020204030204" pitchFamily="34" charset="0"/>
                  <a:ea typeface="新宋体" panose="02010609030101010101" pitchFamily="49" charset="-122"/>
                  <a:cs typeface="Calibri" panose="020F0502020204030204" pitchFamily="34" charset="0"/>
                </a:rPr>
                <a:t>- (handwritten texts, photographs, 3D objects, sound recordings, maps)</a:t>
              </a:r>
            </a:p>
          </p:txBody>
        </p:sp>
        <p:sp>
          <p:nvSpPr>
            <p:cNvPr id="32" name="TextBox 170"/>
            <p:cNvSpPr txBox="1"/>
            <p:nvPr/>
          </p:nvSpPr>
          <p:spPr>
            <a:xfrm>
              <a:off x="3259301" y="2358624"/>
              <a:ext cx="2550734" cy="396445"/>
            </a:xfrm>
            <a:prstGeom prst="rect">
              <a:avLst/>
            </a:prstGeom>
            <a:noFill/>
          </p:spPr>
          <p:txBody>
            <a:bodyPr wrap="square" lIns="91431" tIns="45715" rIns="91431" bIns="45715" rtlCol="0">
              <a:spAutoFit/>
            </a:bodyPr>
            <a:lstStyle/>
            <a:p>
              <a:pPr>
                <a:lnSpc>
                  <a:spcPct val="120000"/>
                </a:lnSpc>
              </a:pPr>
              <a:r>
                <a:rPr lang="zh-CN" altLang="zh-CN" kern="100" dirty="0">
                  <a:latin typeface="+mj-ea"/>
                  <a:ea typeface="+mj-ea"/>
                  <a:cs typeface="Arial" panose="020B0604020202020204" pitchFamily="34" charset="0"/>
                </a:rPr>
                <a:t>管理民俗学藏品的难点</a:t>
              </a:r>
              <a:endParaRPr lang="en-US" altLang="zh-CN" sz="1600" dirty="0">
                <a:solidFill>
                  <a:schemeClr val="bg1">
                    <a:lumMod val="65000"/>
                  </a:schemeClr>
                </a:solidFill>
                <a:latin typeface="+mj-ea"/>
                <a:ea typeface="+mj-ea"/>
                <a:cs typeface="+mn-ea"/>
                <a:sym typeface="Arial" panose="020B0604020202020204" pitchFamily="34" charset="0"/>
              </a:endParaRPr>
            </a:p>
          </p:txBody>
        </p:sp>
        <p:sp>
          <p:nvSpPr>
            <p:cNvPr id="46" name="文本框 45">
              <a:extLst>
                <a:ext uri="{FF2B5EF4-FFF2-40B4-BE49-F238E27FC236}">
                  <a16:creationId xmlns:a16="http://schemas.microsoft.com/office/drawing/2014/main" id="{3EDFDD65-54CE-835E-ED45-34338D5BB443}"/>
                </a:ext>
              </a:extLst>
            </p:cNvPr>
            <p:cNvSpPr txBox="1"/>
            <p:nvPr/>
          </p:nvSpPr>
          <p:spPr>
            <a:xfrm>
              <a:off x="3251200" y="3049791"/>
              <a:ext cx="6108557" cy="584775"/>
            </a:xfrm>
            <a:prstGeom prst="rect">
              <a:avLst/>
            </a:prstGeom>
            <a:noFill/>
          </p:spPr>
          <p:txBody>
            <a:bodyPr wrap="square">
              <a:spAutoFit/>
            </a:bodyPr>
            <a:lstStyle/>
            <a:p>
              <a:pPr algn="just"/>
              <a:r>
                <a:rPr lang="zh-CN" altLang="zh-CN" sz="1600" kern="100" dirty="0">
                  <a:latin typeface="新宋体" panose="02010609030101010101" pitchFamily="49" charset="-122"/>
                  <a:ea typeface="新宋体" panose="02010609030101010101" pitchFamily="49" charset="-122"/>
                  <a:cs typeface="Arial" panose="020B0604020202020204" pitchFamily="34" charset="0"/>
                </a:rPr>
                <a:t>目标群体的广泛性 </a:t>
              </a:r>
              <a:r>
                <a:rPr lang="en-US" altLang="zh-CN" sz="1600" kern="100" dirty="0">
                  <a:latin typeface="Calibri" panose="020F0502020204030204" pitchFamily="34" charset="0"/>
                  <a:ea typeface="新宋体" panose="02010609030101010101" pitchFamily="49" charset="-122"/>
                  <a:cs typeface="Calibri" panose="020F0502020204030204" pitchFamily="34" charset="0"/>
                </a:rPr>
                <a:t>- </a:t>
              </a:r>
              <a:r>
                <a:rPr lang="zh-CN" altLang="zh-CN" sz="1600" kern="100" dirty="0">
                  <a:latin typeface="新宋体" panose="02010609030101010101" pitchFamily="49" charset="-122"/>
                  <a:ea typeface="新宋体" panose="02010609030101010101" pitchFamily="49" charset="-122"/>
                  <a:cs typeface="Arial" panose="020B0604020202020204" pitchFamily="34" charset="0"/>
                </a:rPr>
                <a:t>面对不同教育水平和偏好的广大用户</a:t>
              </a:r>
              <a:endParaRPr lang="en-US" altLang="zh-CN" sz="1600" kern="100" dirty="0">
                <a:latin typeface="新宋体" panose="02010609030101010101" pitchFamily="49" charset="-122"/>
                <a:ea typeface="新宋体" panose="02010609030101010101" pitchFamily="49" charset="-122"/>
                <a:cs typeface="Arial" panose="020B0604020202020204" pitchFamily="34" charset="0"/>
              </a:endParaRPr>
            </a:p>
            <a:p>
              <a:pPr algn="just"/>
              <a:r>
                <a:rPr lang="en-US" altLang="zh-CN" sz="1600" kern="100" dirty="0">
                  <a:latin typeface="Calibri" panose="020F0502020204030204" pitchFamily="34" charset="0"/>
                  <a:ea typeface="新宋体" panose="02010609030101010101" pitchFamily="49" charset="-122"/>
                  <a:cs typeface="Calibri" panose="020F0502020204030204" pitchFamily="34" charset="0"/>
                </a:rPr>
                <a:t>(students, historians, philologists, psychologists, ethnologists)</a:t>
              </a:r>
              <a:endParaRPr lang="zh-CN" altLang="zh-CN" sz="1600" kern="100" dirty="0">
                <a:latin typeface="Calibri" panose="020F0502020204030204" pitchFamily="34" charset="0"/>
                <a:ea typeface="新宋体" panose="02010609030101010101" pitchFamily="49" charset="-122"/>
                <a:cs typeface="Calibri" panose="020F0502020204030204" pitchFamily="34" charset="0"/>
              </a:endParaRPr>
            </a:p>
          </p:txBody>
        </p:sp>
      </p:grpSp>
      <p:grpSp>
        <p:nvGrpSpPr>
          <p:cNvPr id="4" name="组合 3">
            <a:extLst>
              <a:ext uri="{FF2B5EF4-FFF2-40B4-BE49-F238E27FC236}">
                <a16:creationId xmlns:a16="http://schemas.microsoft.com/office/drawing/2014/main" id="{E3774542-B84A-B359-8ADA-541F66D3196E}"/>
              </a:ext>
            </a:extLst>
          </p:cNvPr>
          <p:cNvGrpSpPr/>
          <p:nvPr/>
        </p:nvGrpSpPr>
        <p:grpSpPr>
          <a:xfrm>
            <a:off x="3275000" y="2372111"/>
            <a:ext cx="5641999" cy="904123"/>
            <a:chOff x="4977131" y="5338114"/>
            <a:chExt cx="5641999" cy="904123"/>
          </a:xfrm>
        </p:grpSpPr>
        <p:sp>
          <p:nvSpPr>
            <p:cNvPr id="49" name="TextBox 40">
              <a:extLst>
                <a:ext uri="{FF2B5EF4-FFF2-40B4-BE49-F238E27FC236}">
                  <a16:creationId xmlns:a16="http://schemas.microsoft.com/office/drawing/2014/main" id="{F96C429A-7966-0D48-D967-D8BB178BF074}"/>
                </a:ext>
              </a:extLst>
            </p:cNvPr>
            <p:cNvSpPr txBox="1"/>
            <p:nvPr/>
          </p:nvSpPr>
          <p:spPr>
            <a:xfrm>
              <a:off x="4977131" y="5657462"/>
              <a:ext cx="5641999" cy="584775"/>
            </a:xfrm>
            <a:prstGeom prst="rect">
              <a:avLst/>
            </a:prstGeom>
            <a:noFill/>
          </p:spPr>
          <p:txBody>
            <a:bodyPr wrap="square" rtlCol="0">
              <a:spAutoFit/>
            </a:bodyPr>
            <a:lstStyle/>
            <a:p>
              <a:pPr algn="just"/>
              <a:r>
                <a:rPr lang="zh-CN" altLang="en-US" sz="1600" kern="100" dirty="0">
                  <a:latin typeface="新宋体" panose="02010609030101010101" pitchFamily="49" charset="-122"/>
                  <a:ea typeface="新宋体" panose="02010609030101010101" pitchFamily="49" charset="-122"/>
                  <a:cs typeface="Arial" panose="020B0604020202020204" pitchFamily="34" charset="0"/>
                </a:rPr>
                <a:t>文物、藏品的数据集由不同的材料子库构成，例如旅行笔记子库，录音子库和图书馆展出的实物子库</a:t>
              </a:r>
              <a:endParaRPr lang="zh-CN" altLang="zh-CN" sz="1600" kern="100" dirty="0">
                <a:latin typeface="新宋体" panose="02010609030101010101" pitchFamily="49" charset="-122"/>
                <a:ea typeface="新宋体" panose="02010609030101010101" pitchFamily="49" charset="-122"/>
                <a:cs typeface="Arial" panose="020B0604020202020204" pitchFamily="34" charset="0"/>
              </a:endParaRPr>
            </a:p>
          </p:txBody>
        </p:sp>
        <p:sp>
          <p:nvSpPr>
            <p:cNvPr id="50" name="TextBox 170">
              <a:extLst>
                <a:ext uri="{FF2B5EF4-FFF2-40B4-BE49-F238E27FC236}">
                  <a16:creationId xmlns:a16="http://schemas.microsoft.com/office/drawing/2014/main" id="{65F32B33-B6F6-F817-2E95-1420C3FD97C5}"/>
                </a:ext>
              </a:extLst>
            </p:cNvPr>
            <p:cNvSpPr txBox="1"/>
            <p:nvPr/>
          </p:nvSpPr>
          <p:spPr>
            <a:xfrm>
              <a:off x="4977131" y="5338114"/>
              <a:ext cx="2304215" cy="369322"/>
            </a:xfrm>
            <a:prstGeom prst="rect">
              <a:avLst/>
            </a:prstGeom>
            <a:noFill/>
          </p:spPr>
          <p:txBody>
            <a:bodyPr wrap="square" lIns="91431" tIns="45715" rIns="91431" bIns="45715" rtlCol="0">
              <a:spAutoFit/>
            </a:bodyPr>
            <a:lstStyle/>
            <a:p>
              <a:pPr>
                <a:defRPr/>
              </a:pPr>
              <a:r>
                <a:rPr lang="zh-CN" altLang="en-US" kern="100" dirty="0">
                  <a:latin typeface="+mj-ea"/>
                  <a:ea typeface="+mj-ea"/>
                  <a:cs typeface="Arial" panose="020B0604020202020204" pitchFamily="34" charset="0"/>
                </a:rPr>
                <a:t>需要数字化的对象</a:t>
              </a:r>
              <a:endParaRPr lang="en-US" altLang="zh-CN" sz="1600" dirty="0">
                <a:solidFill>
                  <a:schemeClr val="bg1">
                    <a:lumMod val="65000"/>
                  </a:schemeClr>
                </a:solidFill>
                <a:latin typeface="+mj-ea"/>
                <a:ea typeface="+mj-ea"/>
                <a:cs typeface="+mn-ea"/>
                <a:sym typeface="Arial" panose="020B0604020202020204" pitchFamily="34" charset="0"/>
              </a:endParaRPr>
            </a:p>
          </p:txBody>
        </p:sp>
      </p:grpSp>
    </p:spTree>
    <p:extLst>
      <p:ext uri="{BB962C8B-B14F-4D97-AF65-F5344CB8AC3E}">
        <p14:creationId xmlns:p14="http://schemas.microsoft.com/office/powerpoint/2010/main" val="3352124156"/>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606FBB5-8E84-E214-DE41-ED8C4A7FAC3A}"/>
              </a:ext>
            </a:extLst>
          </p:cNvPr>
          <p:cNvSpPr txBox="1">
            <a:spLocks/>
          </p:cNvSpPr>
          <p:nvPr/>
        </p:nvSpPr>
        <p:spPr>
          <a:xfrm>
            <a:off x="426168" y="868746"/>
            <a:ext cx="3308487" cy="358505"/>
          </a:xfrm>
          <a:prstGeom prst="rect">
            <a:avLst/>
          </a:prstGeom>
        </p:spPr>
        <p:txBody>
          <a:bodyPr vert="horz" lIns="91435" tIns="45718" rIns="91435" bIns="4571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b="1" dirty="0">
                <a:solidFill>
                  <a:schemeClr val="accent2"/>
                </a:solidFill>
                <a:latin typeface="微软雅黑" panose="020B0503020204020204" pitchFamily="34" charset="-122"/>
                <a:ea typeface="微软雅黑" panose="020B0503020204020204" pitchFamily="34" charset="-122"/>
                <a:cs typeface="+mn-ea"/>
                <a:sym typeface="+mn-lt"/>
              </a:rPr>
              <a:t>What is Metadata</a:t>
            </a:r>
            <a:endParaRPr lang="en-US" sz="2400" b="1"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7" name="文本框 6">
            <a:extLst>
              <a:ext uri="{FF2B5EF4-FFF2-40B4-BE49-F238E27FC236}">
                <a16:creationId xmlns:a16="http://schemas.microsoft.com/office/drawing/2014/main" id="{A8113D4A-F913-ACB7-ACAC-FE5BAE4A6329}"/>
              </a:ext>
            </a:extLst>
          </p:cNvPr>
          <p:cNvSpPr txBox="1"/>
          <p:nvPr/>
        </p:nvSpPr>
        <p:spPr>
          <a:xfrm>
            <a:off x="426168" y="2222861"/>
            <a:ext cx="4721185" cy="1754326"/>
          </a:xfrm>
          <a:prstGeom prst="rect">
            <a:avLst/>
          </a:prstGeom>
          <a:noFill/>
        </p:spPr>
        <p:txBody>
          <a:bodyPr wrap="square">
            <a:spAutoFit/>
          </a:bodyPr>
          <a:lstStyle/>
          <a:p>
            <a:r>
              <a:rPr lang="zh-CN" altLang="en-US" b="0" i="0" dirty="0">
                <a:effectLst/>
                <a:latin typeface="Helvetica" panose="020B0604020202020204" pitchFamily="34" charset="0"/>
              </a:rPr>
              <a:t>元数据是用于描述数字资产的信息 ，换句话说，它是“关于数据的数据”。通过使用与数字对象关联的术语来描述它，例如文件的创建日期、文件名、资产类型或类别或特定对象的主题，元数据有助于组织数字对象，并可以更轻松地在一组对象中查找特定资产。</a:t>
            </a:r>
            <a:endParaRPr lang="zh-CN" altLang="en-US" dirty="0"/>
          </a:p>
        </p:txBody>
      </p:sp>
      <p:pic>
        <p:nvPicPr>
          <p:cNvPr id="3" name="图片 2">
            <a:extLst>
              <a:ext uri="{FF2B5EF4-FFF2-40B4-BE49-F238E27FC236}">
                <a16:creationId xmlns:a16="http://schemas.microsoft.com/office/drawing/2014/main" id="{381E9FF1-C19B-A6EF-69F3-E14A1A937FA3}"/>
              </a:ext>
            </a:extLst>
          </p:cNvPr>
          <p:cNvPicPr>
            <a:picLocks noChangeAspect="1"/>
          </p:cNvPicPr>
          <p:nvPr/>
        </p:nvPicPr>
        <p:blipFill>
          <a:blip r:embed="rId2"/>
          <a:stretch>
            <a:fillRect/>
          </a:stretch>
        </p:blipFill>
        <p:spPr>
          <a:xfrm>
            <a:off x="6179841" y="1516097"/>
            <a:ext cx="5379392" cy="4922180"/>
          </a:xfrm>
          <a:prstGeom prst="rect">
            <a:avLst/>
          </a:prstGeom>
        </p:spPr>
      </p:pic>
      <p:sp>
        <p:nvSpPr>
          <p:cNvPr id="8" name="文本框 7">
            <a:extLst>
              <a:ext uri="{FF2B5EF4-FFF2-40B4-BE49-F238E27FC236}">
                <a16:creationId xmlns:a16="http://schemas.microsoft.com/office/drawing/2014/main" id="{E4F8717D-F199-98ED-2F14-46EB7D1460A9}"/>
              </a:ext>
            </a:extLst>
          </p:cNvPr>
          <p:cNvSpPr txBox="1"/>
          <p:nvPr/>
        </p:nvSpPr>
        <p:spPr>
          <a:xfrm>
            <a:off x="426168" y="4279292"/>
            <a:ext cx="4721185" cy="1200329"/>
          </a:xfrm>
          <a:prstGeom prst="rect">
            <a:avLst/>
          </a:prstGeom>
          <a:noFill/>
        </p:spPr>
        <p:txBody>
          <a:bodyPr wrap="square">
            <a:spAutoFit/>
          </a:bodyPr>
          <a:lstStyle/>
          <a:p>
            <a:r>
              <a:rPr lang="en-US" altLang="zh-CN" dirty="0"/>
              <a:t>Example</a:t>
            </a:r>
            <a:r>
              <a:rPr lang="zh-CN" altLang="en-US" dirty="0"/>
              <a:t>：</a:t>
            </a:r>
            <a:endParaRPr lang="en-US" altLang="zh-CN" dirty="0"/>
          </a:p>
          <a:p>
            <a:endParaRPr lang="en-US" altLang="zh-CN" dirty="0"/>
          </a:p>
          <a:p>
            <a:r>
              <a:rPr lang="zh-CN" altLang="en-US" dirty="0"/>
              <a:t>左图中，表头的月份、预期销量、实际销量、差值都是元数据。</a:t>
            </a:r>
          </a:p>
        </p:txBody>
      </p:sp>
      <p:sp>
        <p:nvSpPr>
          <p:cNvPr id="4" name="矩形 3">
            <a:extLst>
              <a:ext uri="{FF2B5EF4-FFF2-40B4-BE49-F238E27FC236}">
                <a16:creationId xmlns:a16="http://schemas.microsoft.com/office/drawing/2014/main" id="{D4B8F547-05B2-270F-D75C-48E29A57A6F9}"/>
              </a:ext>
            </a:extLst>
          </p:cNvPr>
          <p:cNvSpPr/>
          <p:nvPr/>
        </p:nvSpPr>
        <p:spPr>
          <a:xfrm>
            <a:off x="6256657" y="1516097"/>
            <a:ext cx="2270235" cy="4433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26919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606FBB5-8E84-E214-DE41-ED8C4A7FAC3A}"/>
              </a:ext>
            </a:extLst>
          </p:cNvPr>
          <p:cNvSpPr txBox="1">
            <a:spLocks/>
          </p:cNvSpPr>
          <p:nvPr/>
        </p:nvSpPr>
        <p:spPr>
          <a:xfrm>
            <a:off x="426168" y="868746"/>
            <a:ext cx="3308487" cy="358505"/>
          </a:xfrm>
          <a:prstGeom prst="rect">
            <a:avLst/>
          </a:prstGeom>
        </p:spPr>
        <p:txBody>
          <a:bodyPr vert="horz" lIns="91435" tIns="45718" rIns="91435" bIns="4571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b="1" dirty="0">
                <a:solidFill>
                  <a:schemeClr val="accent2"/>
                </a:solidFill>
                <a:latin typeface="微软雅黑" panose="020B0503020204020204" pitchFamily="34" charset="-122"/>
                <a:ea typeface="微软雅黑" panose="020B0503020204020204" pitchFamily="34" charset="-122"/>
                <a:cs typeface="+mn-ea"/>
                <a:sym typeface="+mn-lt"/>
              </a:rPr>
              <a:t>More examples</a:t>
            </a:r>
            <a:endParaRPr lang="en-US" sz="2400" b="1" dirty="0">
              <a:solidFill>
                <a:schemeClr val="accent2"/>
              </a:solidFill>
              <a:latin typeface="微软雅黑" panose="020B0503020204020204" pitchFamily="34" charset="-122"/>
              <a:ea typeface="微软雅黑" panose="020B0503020204020204" pitchFamily="34" charset="-122"/>
              <a:cs typeface="+mn-ea"/>
              <a:sym typeface="+mn-lt"/>
            </a:endParaRPr>
          </a:p>
        </p:txBody>
      </p:sp>
      <p:pic>
        <p:nvPicPr>
          <p:cNvPr id="16" name="图片 15">
            <a:extLst>
              <a:ext uri="{FF2B5EF4-FFF2-40B4-BE49-F238E27FC236}">
                <a16:creationId xmlns:a16="http://schemas.microsoft.com/office/drawing/2014/main" id="{0F44BE3E-F7D8-F18B-2A24-D33AD9EB92D7}"/>
              </a:ext>
            </a:extLst>
          </p:cNvPr>
          <p:cNvPicPr>
            <a:picLocks noChangeAspect="1"/>
          </p:cNvPicPr>
          <p:nvPr/>
        </p:nvPicPr>
        <p:blipFill>
          <a:blip r:embed="rId2"/>
          <a:stretch>
            <a:fillRect/>
          </a:stretch>
        </p:blipFill>
        <p:spPr>
          <a:xfrm>
            <a:off x="3467528" y="709052"/>
            <a:ext cx="8218482" cy="5791824"/>
          </a:xfrm>
          <a:prstGeom prst="rect">
            <a:avLst/>
          </a:prstGeom>
        </p:spPr>
      </p:pic>
      <p:sp>
        <p:nvSpPr>
          <p:cNvPr id="17" name="矩形 16">
            <a:extLst>
              <a:ext uri="{FF2B5EF4-FFF2-40B4-BE49-F238E27FC236}">
                <a16:creationId xmlns:a16="http://schemas.microsoft.com/office/drawing/2014/main" id="{978B4C04-5913-477A-569A-41A0C72EA7F6}"/>
              </a:ext>
            </a:extLst>
          </p:cNvPr>
          <p:cNvSpPr/>
          <p:nvPr/>
        </p:nvSpPr>
        <p:spPr>
          <a:xfrm>
            <a:off x="7669657" y="5234683"/>
            <a:ext cx="534257" cy="164387"/>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D22326B2-F13F-5270-15B7-C0C58A8358CF}"/>
              </a:ext>
            </a:extLst>
          </p:cNvPr>
          <p:cNvSpPr/>
          <p:nvPr/>
        </p:nvSpPr>
        <p:spPr>
          <a:xfrm>
            <a:off x="8258709" y="5234682"/>
            <a:ext cx="577066" cy="164387"/>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EE224702-0D96-6712-6CAF-BAF04020AFEA}"/>
              </a:ext>
            </a:extLst>
          </p:cNvPr>
          <p:cNvSpPr/>
          <p:nvPr/>
        </p:nvSpPr>
        <p:spPr>
          <a:xfrm>
            <a:off x="3933292" y="5440166"/>
            <a:ext cx="3130191" cy="154113"/>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804F3D89-942D-8EC3-E2B3-3C994EA5DFD5}"/>
              </a:ext>
            </a:extLst>
          </p:cNvPr>
          <p:cNvSpPr/>
          <p:nvPr/>
        </p:nvSpPr>
        <p:spPr>
          <a:xfrm>
            <a:off x="3933291" y="5816408"/>
            <a:ext cx="1609617" cy="154113"/>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0397EAF8-9899-461C-3651-B793A2AADE8D}"/>
              </a:ext>
            </a:extLst>
          </p:cNvPr>
          <p:cNvSpPr/>
          <p:nvPr/>
        </p:nvSpPr>
        <p:spPr>
          <a:xfrm>
            <a:off x="3933291" y="5970521"/>
            <a:ext cx="2162709" cy="154113"/>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3BA2661D-0D90-CD46-490C-290D5FAD69C8}"/>
              </a:ext>
            </a:extLst>
          </p:cNvPr>
          <p:cNvSpPr/>
          <p:nvPr/>
        </p:nvSpPr>
        <p:spPr>
          <a:xfrm>
            <a:off x="3933291" y="5612877"/>
            <a:ext cx="3130191" cy="154113"/>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6343916E-0519-7CD8-B3CD-78B45562C6D2}"/>
              </a:ext>
            </a:extLst>
          </p:cNvPr>
          <p:cNvSpPr/>
          <p:nvPr/>
        </p:nvSpPr>
        <p:spPr>
          <a:xfrm>
            <a:off x="7669657" y="5399069"/>
            <a:ext cx="2162709" cy="154113"/>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FCB8D6A7-ABDC-A5E8-BE93-25BB3D702584}"/>
              </a:ext>
            </a:extLst>
          </p:cNvPr>
          <p:cNvSpPr/>
          <p:nvPr/>
        </p:nvSpPr>
        <p:spPr>
          <a:xfrm>
            <a:off x="651510" y="5961511"/>
            <a:ext cx="567374" cy="326246"/>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E94C74CC-98C2-7256-907F-61261C5AB590}"/>
              </a:ext>
            </a:extLst>
          </p:cNvPr>
          <p:cNvSpPr/>
          <p:nvPr/>
        </p:nvSpPr>
        <p:spPr>
          <a:xfrm>
            <a:off x="651510" y="5344701"/>
            <a:ext cx="567374" cy="326246"/>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5FDD1785-183D-6337-DAF1-A65E71CF8BE7}"/>
              </a:ext>
            </a:extLst>
          </p:cNvPr>
          <p:cNvSpPr txBox="1"/>
          <p:nvPr/>
        </p:nvSpPr>
        <p:spPr>
          <a:xfrm>
            <a:off x="1540636" y="5321216"/>
            <a:ext cx="1454932" cy="369332"/>
          </a:xfrm>
          <a:prstGeom prst="rect">
            <a:avLst/>
          </a:prstGeom>
          <a:noFill/>
        </p:spPr>
        <p:txBody>
          <a:bodyPr wrap="square" rtlCol="0">
            <a:spAutoFit/>
          </a:bodyPr>
          <a:lstStyle/>
          <a:p>
            <a:r>
              <a:rPr lang="en-US" altLang="zh-CN" dirty="0">
                <a:solidFill>
                  <a:srgbClr val="FF0000"/>
                </a:solidFill>
                <a:latin typeface="Calibri" panose="020F0502020204030204" pitchFamily="34" charset="0"/>
                <a:cs typeface="Calibri" panose="020F0502020204030204" pitchFamily="34" charset="0"/>
              </a:rPr>
              <a:t>Metadata</a:t>
            </a:r>
            <a:endParaRPr lang="zh-CN" altLang="en-US" dirty="0">
              <a:solidFill>
                <a:srgbClr val="FF0000"/>
              </a:solidFill>
              <a:latin typeface="Calibri" panose="020F0502020204030204" pitchFamily="34" charset="0"/>
              <a:cs typeface="Calibri" panose="020F0502020204030204" pitchFamily="34" charset="0"/>
            </a:endParaRPr>
          </a:p>
        </p:txBody>
      </p:sp>
      <p:sp>
        <p:nvSpPr>
          <p:cNvPr id="28" name="文本框 27">
            <a:extLst>
              <a:ext uri="{FF2B5EF4-FFF2-40B4-BE49-F238E27FC236}">
                <a16:creationId xmlns:a16="http://schemas.microsoft.com/office/drawing/2014/main" id="{20BEDA4D-F87D-374C-690C-D581928D89DF}"/>
              </a:ext>
            </a:extLst>
          </p:cNvPr>
          <p:cNvSpPr txBox="1"/>
          <p:nvPr/>
        </p:nvSpPr>
        <p:spPr>
          <a:xfrm>
            <a:off x="1540636" y="5939968"/>
            <a:ext cx="1454932" cy="369332"/>
          </a:xfrm>
          <a:prstGeom prst="rect">
            <a:avLst/>
          </a:prstGeom>
          <a:noFill/>
        </p:spPr>
        <p:txBody>
          <a:bodyPr wrap="square" rtlCol="0">
            <a:spAutoFit/>
          </a:bodyPr>
          <a:lstStyle/>
          <a:p>
            <a:r>
              <a:rPr lang="en-US" altLang="zh-CN" dirty="0">
                <a:solidFill>
                  <a:schemeClr val="accent1"/>
                </a:solidFill>
                <a:latin typeface="Calibri" panose="020F0502020204030204" pitchFamily="34" charset="0"/>
                <a:cs typeface="Calibri" panose="020F0502020204030204" pitchFamily="34" charset="0"/>
              </a:rPr>
              <a:t>Data</a:t>
            </a:r>
            <a:endParaRPr lang="zh-CN" altLang="en-US" dirty="0">
              <a:solidFill>
                <a:schemeClr val="accent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24174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752" y="4241909"/>
            <a:ext cx="12190495" cy="2615667"/>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zh-CN" dirty="0"/>
          </a:p>
        </p:txBody>
      </p:sp>
      <p:sp>
        <p:nvSpPr>
          <p:cNvPr id="21" name="Oval 20"/>
          <p:cNvSpPr/>
          <p:nvPr/>
        </p:nvSpPr>
        <p:spPr>
          <a:xfrm>
            <a:off x="2576659" y="4088313"/>
            <a:ext cx="291320" cy="291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22" name="Oval 21"/>
          <p:cNvSpPr/>
          <p:nvPr/>
        </p:nvSpPr>
        <p:spPr>
          <a:xfrm>
            <a:off x="5957608" y="4087985"/>
            <a:ext cx="291320" cy="2913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23" name="Oval 22"/>
          <p:cNvSpPr/>
          <p:nvPr/>
        </p:nvSpPr>
        <p:spPr>
          <a:xfrm>
            <a:off x="9338557" y="4087985"/>
            <a:ext cx="291320" cy="2913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grpSp>
        <p:nvGrpSpPr>
          <p:cNvPr id="43" name="组合 42">
            <a:extLst>
              <a:ext uri="{FF2B5EF4-FFF2-40B4-BE49-F238E27FC236}">
                <a16:creationId xmlns:a16="http://schemas.microsoft.com/office/drawing/2014/main" id="{1FCA8F93-F87E-CA2F-4380-CDBCA36B08B0}"/>
              </a:ext>
            </a:extLst>
          </p:cNvPr>
          <p:cNvGrpSpPr/>
          <p:nvPr/>
        </p:nvGrpSpPr>
        <p:grpSpPr>
          <a:xfrm>
            <a:off x="1485316" y="4685533"/>
            <a:ext cx="2763158" cy="1176162"/>
            <a:chOff x="1385804" y="4610119"/>
            <a:chExt cx="2763158" cy="1176162"/>
          </a:xfrm>
        </p:grpSpPr>
        <p:sp>
          <p:nvSpPr>
            <p:cNvPr id="53" name="Rectangle 52"/>
            <p:cNvSpPr/>
            <p:nvPr/>
          </p:nvSpPr>
          <p:spPr>
            <a:xfrm>
              <a:off x="1385804" y="4895588"/>
              <a:ext cx="2763158" cy="890693"/>
            </a:xfrm>
            <a:prstGeom prst="rect">
              <a:avLst/>
            </a:prstGeom>
          </p:spPr>
          <p:txBody>
            <a:bodyPr wrap="square">
              <a:spAutoFit/>
            </a:bodyPr>
            <a:lstStyle/>
            <a:p>
              <a:pP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cs typeface="+mn-ea"/>
                  <a:sym typeface="+mn-lt"/>
                </a:rPr>
                <a:t>用于发现和理解一个资源，它描述资源的信息，例如资源的标题、作者和相关关键字。</a:t>
              </a:r>
              <a:endParaRPr lang="en-GB" altLang="zh-CN" sz="12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54" name="TextBox 53"/>
            <p:cNvSpPr txBox="1"/>
            <p:nvPr/>
          </p:nvSpPr>
          <p:spPr>
            <a:xfrm>
              <a:off x="1385804" y="4610119"/>
              <a:ext cx="1204176" cy="316305"/>
            </a:xfrm>
            <a:prstGeom prst="rect">
              <a:avLst/>
            </a:prstGeom>
            <a:noFill/>
          </p:spPr>
          <p:txBody>
            <a:bodyPr wrap="none" rtlCol="0">
              <a:spAutoFit/>
            </a:bodyPr>
            <a:lstStyle/>
            <a:p>
              <a:pPr>
                <a:lnSpc>
                  <a:spcPct val="120000"/>
                </a:lnSpc>
              </a:pPr>
              <a:r>
                <a:rPr lang="zh-CN" altLang="en-US" sz="132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描述性元数据</a:t>
              </a:r>
              <a:endParaRPr lang="en-US" altLang="zh-CN" sz="132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4" name="组合 43">
            <a:extLst>
              <a:ext uri="{FF2B5EF4-FFF2-40B4-BE49-F238E27FC236}">
                <a16:creationId xmlns:a16="http://schemas.microsoft.com/office/drawing/2014/main" id="{A650E908-8634-BAC7-315F-73D389D50D6E}"/>
              </a:ext>
            </a:extLst>
          </p:cNvPr>
          <p:cNvGrpSpPr/>
          <p:nvPr/>
        </p:nvGrpSpPr>
        <p:grpSpPr>
          <a:xfrm>
            <a:off x="4859604" y="4685533"/>
            <a:ext cx="2763158" cy="1803513"/>
            <a:chOff x="4732160" y="5005279"/>
            <a:chExt cx="2763158" cy="1803513"/>
          </a:xfrm>
        </p:grpSpPr>
        <p:sp>
          <p:nvSpPr>
            <p:cNvPr id="56" name="Rectangle 55"/>
            <p:cNvSpPr/>
            <p:nvPr/>
          </p:nvSpPr>
          <p:spPr>
            <a:xfrm>
              <a:off x="4732160" y="5290748"/>
              <a:ext cx="2763158" cy="1518044"/>
            </a:xfrm>
            <a:prstGeom prst="rect">
              <a:avLst/>
            </a:prstGeom>
          </p:spPr>
          <p:txBody>
            <a:bodyPr wrap="square">
              <a:spAutoFit/>
            </a:bodyPr>
            <a:lstStyle/>
            <a:p>
              <a:pPr>
                <a:lnSpc>
                  <a:spcPct val="150000"/>
                </a:lnSpc>
              </a:pPr>
              <a:r>
                <a:rPr lang="zh-CN" altLang="en-US" sz="1050" dirty="0">
                  <a:solidFill>
                    <a:schemeClr val="bg1"/>
                  </a:solidFill>
                  <a:latin typeface="微软雅黑" panose="020B0503020204020204" pitchFamily="34" charset="-122"/>
                  <a:ea typeface="微软雅黑" panose="020B0503020204020204" pitchFamily="34" charset="-122"/>
                  <a:cs typeface="+mn-ea"/>
                </a:rPr>
                <a:t>管理元数据与数字资产的技术来源相关。它包括文件类型以及资源的创建时间和创建方式等数据。这也是与使用权和知识产权相关的元数据类型，提供诸如资产所有者，在哪里以及如何使用资产以及数字资产可用于当前许可证下允许的目的的持续时间等信息。</a:t>
              </a:r>
              <a:endParaRPr lang="en-GB" altLang="zh-CN" sz="105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57" name="TextBox 56"/>
            <p:cNvSpPr txBox="1"/>
            <p:nvPr/>
          </p:nvSpPr>
          <p:spPr>
            <a:xfrm>
              <a:off x="4732160" y="5005279"/>
              <a:ext cx="1204176" cy="316305"/>
            </a:xfrm>
            <a:prstGeom prst="rect">
              <a:avLst/>
            </a:prstGeom>
            <a:noFill/>
          </p:spPr>
          <p:txBody>
            <a:bodyPr wrap="none" rtlCol="0">
              <a:spAutoFit/>
            </a:bodyPr>
            <a:lstStyle/>
            <a:p>
              <a:pPr>
                <a:lnSpc>
                  <a:spcPct val="120000"/>
                </a:lnSpc>
              </a:pPr>
              <a:r>
                <a:rPr lang="zh-CN" altLang="en-US" sz="132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管理性元数据</a:t>
              </a:r>
              <a:endParaRPr lang="en-US" altLang="zh-CN" sz="132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5" name="组合 44">
            <a:extLst>
              <a:ext uri="{FF2B5EF4-FFF2-40B4-BE49-F238E27FC236}">
                <a16:creationId xmlns:a16="http://schemas.microsoft.com/office/drawing/2014/main" id="{095072D0-A5A9-76F1-2139-FB2505D98A46}"/>
              </a:ext>
            </a:extLst>
          </p:cNvPr>
          <p:cNvGrpSpPr/>
          <p:nvPr/>
        </p:nvGrpSpPr>
        <p:grpSpPr>
          <a:xfrm>
            <a:off x="8214891" y="4690496"/>
            <a:ext cx="2763158" cy="591643"/>
            <a:chOff x="8134381" y="5005279"/>
            <a:chExt cx="2763158" cy="591643"/>
          </a:xfrm>
        </p:grpSpPr>
        <p:sp>
          <p:nvSpPr>
            <p:cNvPr id="55" name="Rectangle 54"/>
            <p:cNvSpPr/>
            <p:nvPr/>
          </p:nvSpPr>
          <p:spPr>
            <a:xfrm>
              <a:off x="8134381" y="5290748"/>
              <a:ext cx="2763158" cy="306174"/>
            </a:xfrm>
            <a:prstGeom prst="rect">
              <a:avLst/>
            </a:prstGeom>
          </p:spPr>
          <p:txBody>
            <a:bodyPr wrap="square">
              <a:spAutoFit/>
            </a:bodyPr>
            <a:lstStyle/>
            <a:p>
              <a:pPr>
                <a:lnSpc>
                  <a:spcPct val="150000"/>
                </a:lnSpc>
              </a:pPr>
              <a:r>
                <a:rPr lang="zh-CN" altLang="en-US" sz="1050" dirty="0">
                  <a:solidFill>
                    <a:schemeClr val="bg1"/>
                  </a:solidFill>
                  <a:latin typeface="微软雅黑" panose="020B0503020204020204" pitchFamily="34" charset="-122"/>
                  <a:ea typeface="微软雅黑" panose="020B0503020204020204" pitchFamily="34" charset="-122"/>
                  <a:cs typeface="+mn-ea"/>
                  <a:sym typeface="+mn-lt"/>
                </a:rPr>
                <a:t>体现资源的一部分与另一部分之间的的关系</a:t>
              </a:r>
              <a:endParaRPr lang="en-GB" altLang="zh-CN" sz="105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58" name="TextBox 57"/>
            <p:cNvSpPr txBox="1"/>
            <p:nvPr/>
          </p:nvSpPr>
          <p:spPr>
            <a:xfrm>
              <a:off x="8134381" y="5005279"/>
              <a:ext cx="1204176" cy="316305"/>
            </a:xfrm>
            <a:prstGeom prst="rect">
              <a:avLst/>
            </a:prstGeom>
            <a:noFill/>
          </p:spPr>
          <p:txBody>
            <a:bodyPr wrap="none" rtlCol="0">
              <a:spAutoFit/>
            </a:bodyPr>
            <a:lstStyle/>
            <a:p>
              <a:pPr>
                <a:lnSpc>
                  <a:spcPct val="120000"/>
                </a:lnSpc>
              </a:pPr>
              <a:r>
                <a:rPr lang="zh-CN" altLang="en-US" sz="132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结构性元数据</a:t>
              </a:r>
              <a:endParaRPr lang="en-US" altLang="zh-CN" sz="132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9" name="Content Placeholder 2"/>
          <p:cNvSpPr txBox="1">
            <a:spLocks/>
          </p:cNvSpPr>
          <p:nvPr/>
        </p:nvSpPr>
        <p:spPr>
          <a:xfrm>
            <a:off x="426168" y="868746"/>
            <a:ext cx="3108141" cy="358505"/>
          </a:xfrm>
          <a:prstGeom prst="rect">
            <a:avLst/>
          </a:prstGeom>
        </p:spPr>
        <p:txBody>
          <a:bodyPr vert="horz" lIns="91435" tIns="45718" rIns="91435" bIns="4571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b="1" dirty="0">
                <a:solidFill>
                  <a:schemeClr val="accent2"/>
                </a:solidFill>
                <a:latin typeface="微软雅黑" panose="020B0503020204020204" pitchFamily="34" charset="-122"/>
                <a:ea typeface="微软雅黑" panose="020B0503020204020204" pitchFamily="34" charset="-122"/>
                <a:cs typeface="+mn-ea"/>
                <a:sym typeface="+mn-lt"/>
              </a:rPr>
              <a:t>Types of Metadata</a:t>
            </a:r>
            <a:endParaRPr lang="en-US" sz="2400" b="1" dirty="0">
              <a:solidFill>
                <a:schemeClr val="accent2"/>
              </a:solidFill>
              <a:latin typeface="微软雅黑" panose="020B0503020204020204" pitchFamily="34" charset="-122"/>
              <a:ea typeface="微软雅黑" panose="020B0503020204020204" pitchFamily="34" charset="-122"/>
              <a:cs typeface="+mn-ea"/>
              <a:sym typeface="+mn-lt"/>
            </a:endParaRPr>
          </a:p>
        </p:txBody>
      </p:sp>
      <p:grpSp>
        <p:nvGrpSpPr>
          <p:cNvPr id="36" name="组合 35">
            <a:extLst>
              <a:ext uri="{FF2B5EF4-FFF2-40B4-BE49-F238E27FC236}">
                <a16:creationId xmlns:a16="http://schemas.microsoft.com/office/drawing/2014/main" id="{04D87F41-38D8-A5B9-32E5-89271C948A34}"/>
              </a:ext>
            </a:extLst>
          </p:cNvPr>
          <p:cNvGrpSpPr/>
          <p:nvPr/>
        </p:nvGrpSpPr>
        <p:grpSpPr>
          <a:xfrm>
            <a:off x="876056" y="1730479"/>
            <a:ext cx="10120559" cy="1837324"/>
            <a:chOff x="904453" y="2307902"/>
            <a:chExt cx="10120559" cy="1837324"/>
          </a:xfrm>
        </p:grpSpPr>
        <p:grpSp>
          <p:nvGrpSpPr>
            <p:cNvPr id="7" name="Group 6"/>
            <p:cNvGrpSpPr/>
            <p:nvPr/>
          </p:nvGrpSpPr>
          <p:grpSpPr>
            <a:xfrm>
              <a:off x="904453" y="2307902"/>
              <a:ext cx="10120559" cy="1837324"/>
              <a:chOff x="894415" y="2295669"/>
              <a:chExt cx="10121809" cy="1837551"/>
            </a:xfrm>
          </p:grpSpPr>
          <p:sp>
            <p:nvSpPr>
              <p:cNvPr id="4" name="Oval 3"/>
              <p:cNvSpPr/>
              <p:nvPr/>
            </p:nvSpPr>
            <p:spPr>
              <a:xfrm>
                <a:off x="10101824" y="2729424"/>
                <a:ext cx="914400" cy="914400"/>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6" name="Oval 5"/>
              <p:cNvSpPr/>
              <p:nvPr/>
            </p:nvSpPr>
            <p:spPr>
              <a:xfrm>
                <a:off x="7643389" y="2578091"/>
                <a:ext cx="1217066" cy="1217066"/>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5" name="Oval 4"/>
              <p:cNvSpPr/>
              <p:nvPr/>
            </p:nvSpPr>
            <p:spPr>
              <a:xfrm>
                <a:off x="8598927" y="2295670"/>
                <a:ext cx="1781907" cy="1781907"/>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9" name="Oval 8"/>
              <p:cNvSpPr/>
              <p:nvPr/>
            </p:nvSpPr>
            <p:spPr>
              <a:xfrm>
                <a:off x="6725685" y="2729423"/>
                <a:ext cx="914400" cy="91440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10" name="Oval 9"/>
              <p:cNvSpPr/>
              <p:nvPr/>
            </p:nvSpPr>
            <p:spPr>
              <a:xfrm>
                <a:off x="4267250" y="2578090"/>
                <a:ext cx="1217066" cy="1217066"/>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11" name="Oval 10"/>
              <p:cNvSpPr/>
              <p:nvPr/>
            </p:nvSpPr>
            <p:spPr>
              <a:xfrm>
                <a:off x="5217650" y="2295669"/>
                <a:ext cx="1781907" cy="1781907"/>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13" name="Oval 12"/>
              <p:cNvSpPr/>
              <p:nvPr/>
            </p:nvSpPr>
            <p:spPr>
              <a:xfrm>
                <a:off x="3352850" y="2729424"/>
                <a:ext cx="914400" cy="914400"/>
              </a:xfrm>
              <a:prstGeom prst="ellips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dirty="0">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14" name="Oval 13"/>
              <p:cNvSpPr/>
              <p:nvPr/>
            </p:nvSpPr>
            <p:spPr>
              <a:xfrm>
                <a:off x="894415" y="2578091"/>
                <a:ext cx="1217066" cy="1217066"/>
              </a:xfrm>
              <a:prstGeom prst="ellips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15" name="Oval 14"/>
              <p:cNvSpPr/>
              <p:nvPr/>
            </p:nvSpPr>
            <p:spPr>
              <a:xfrm>
                <a:off x="1849953" y="2351313"/>
                <a:ext cx="1781907" cy="1781907"/>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17" name="Oval 16"/>
              <p:cNvSpPr/>
              <p:nvPr/>
            </p:nvSpPr>
            <p:spPr>
              <a:xfrm>
                <a:off x="3859822" y="2683701"/>
                <a:ext cx="1005840" cy="1005840"/>
              </a:xfrm>
              <a:prstGeom prst="ellipse">
                <a:avLst/>
              </a:prstGeom>
              <a:solidFill>
                <a:schemeClr val="accent1">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18" name="Oval 17"/>
              <p:cNvSpPr/>
              <p:nvPr/>
            </p:nvSpPr>
            <p:spPr>
              <a:xfrm>
                <a:off x="7229898" y="2683701"/>
                <a:ext cx="1005840" cy="1005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07">
                  <a:latin typeface="Franklin Gothic Medium" panose="020B0603020102020204" pitchFamily="34" charset="0"/>
                  <a:ea typeface="微软雅黑" panose="020B0503020204020204" pitchFamily="34" charset="-122"/>
                  <a:cs typeface="Arial" panose="020B0604020202020204" pitchFamily="34" charset="0"/>
                </a:endParaRPr>
              </a:p>
            </p:txBody>
          </p:sp>
          <p:sp>
            <p:nvSpPr>
              <p:cNvPr id="33" name="Rectangle 32"/>
              <p:cNvSpPr/>
              <p:nvPr/>
            </p:nvSpPr>
            <p:spPr>
              <a:xfrm>
                <a:off x="2041437" y="3252906"/>
                <a:ext cx="1425585" cy="726699"/>
              </a:xfrm>
              <a:prstGeom prst="rect">
                <a:avLst/>
              </a:prstGeom>
            </p:spPr>
            <p:txBody>
              <a:bodyPr wrap="square">
                <a:spAutoFit/>
              </a:bodyPr>
              <a:lstStyle/>
              <a:p>
                <a:pPr algn="ctr">
                  <a:lnSpc>
                    <a:spcPct val="120000"/>
                  </a:lnSpc>
                </a:pPr>
                <a:r>
                  <a:rPr lang="en-GB"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Descriptive metadata</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ectangle 33"/>
              <p:cNvSpPr/>
              <p:nvPr/>
            </p:nvSpPr>
            <p:spPr>
              <a:xfrm>
                <a:off x="5409727" y="3307923"/>
                <a:ext cx="1473598" cy="656158"/>
              </a:xfrm>
              <a:prstGeom prst="rect">
                <a:avLst/>
              </a:prstGeom>
            </p:spPr>
            <p:txBody>
              <a:bodyPr wrap="square">
                <a:spAutoFit/>
              </a:bodyPr>
              <a:lstStyle/>
              <a:p>
                <a:pPr algn="ctr">
                  <a:lnSpc>
                    <a:spcPct val="120000"/>
                  </a:lnSpc>
                </a:pPr>
                <a:r>
                  <a:rPr lang="en-US" altLang="zh-CN" sz="1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Administrative metadata</a:t>
                </a:r>
              </a:p>
            </p:txBody>
          </p:sp>
          <p:sp>
            <p:nvSpPr>
              <p:cNvPr id="35" name="Rectangle 34"/>
              <p:cNvSpPr/>
              <p:nvPr/>
            </p:nvSpPr>
            <p:spPr>
              <a:xfrm>
                <a:off x="8803590" y="3252905"/>
                <a:ext cx="1425585" cy="726699"/>
              </a:xfrm>
              <a:prstGeom prst="rect">
                <a:avLst/>
              </a:prstGeom>
            </p:spPr>
            <p:txBody>
              <a:bodyPr wrap="square">
                <a:spAutoFit/>
              </a:bodyPr>
              <a:lstStyle/>
              <a:p>
                <a:pPr algn="ctr">
                  <a:lnSpc>
                    <a:spcPct val="120000"/>
                  </a:lnSpc>
                </a:pPr>
                <a:r>
                  <a:rPr lang="en-GB"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Structural metadata</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pic>
          <p:nvPicPr>
            <p:cNvPr id="3" name="图片 2">
              <a:extLst>
                <a:ext uri="{FF2B5EF4-FFF2-40B4-BE49-F238E27FC236}">
                  <a16:creationId xmlns:a16="http://schemas.microsoft.com/office/drawing/2014/main" id="{65D5240B-7C3A-2A2E-BFC4-15EA8F5273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5330" y="2690393"/>
              <a:ext cx="622211" cy="622211"/>
            </a:xfrm>
            <a:prstGeom prst="rect">
              <a:avLst/>
            </a:prstGeom>
          </p:spPr>
        </p:pic>
        <p:pic>
          <p:nvPicPr>
            <p:cNvPr id="12" name="图片 11">
              <a:extLst>
                <a:ext uri="{FF2B5EF4-FFF2-40B4-BE49-F238E27FC236}">
                  <a16:creationId xmlns:a16="http://schemas.microsoft.com/office/drawing/2014/main" id="{2BF9D781-26AE-65D1-BC5C-340BB27094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3961" y="2704913"/>
              <a:ext cx="613288" cy="613288"/>
            </a:xfrm>
            <a:prstGeom prst="rect">
              <a:avLst/>
            </a:prstGeom>
          </p:spPr>
        </p:pic>
        <p:pic>
          <p:nvPicPr>
            <p:cNvPr id="20" name="图片 19">
              <a:extLst>
                <a:ext uri="{FF2B5EF4-FFF2-40B4-BE49-F238E27FC236}">
                  <a16:creationId xmlns:a16="http://schemas.microsoft.com/office/drawing/2014/main" id="{2EB0E6F6-134A-22C8-4E09-28B6E754E7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27007" y="2625474"/>
              <a:ext cx="687130" cy="687130"/>
            </a:xfrm>
            <a:prstGeom prst="rect">
              <a:avLst/>
            </a:prstGeom>
          </p:spPr>
        </p:pic>
        <p:pic>
          <p:nvPicPr>
            <p:cNvPr id="27" name="图片 26">
              <a:extLst>
                <a:ext uri="{FF2B5EF4-FFF2-40B4-BE49-F238E27FC236}">
                  <a16:creationId xmlns:a16="http://schemas.microsoft.com/office/drawing/2014/main" id="{D2722AB9-8742-D21A-F49E-9674FC4C181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4047118" y="2881293"/>
              <a:ext cx="658786" cy="658786"/>
            </a:xfrm>
            <a:prstGeom prst="rect">
              <a:avLst/>
            </a:prstGeom>
          </p:spPr>
        </p:pic>
        <p:pic>
          <p:nvPicPr>
            <p:cNvPr id="49" name="图片 48">
              <a:extLst>
                <a:ext uri="{FF2B5EF4-FFF2-40B4-BE49-F238E27FC236}">
                  <a16:creationId xmlns:a16="http://schemas.microsoft.com/office/drawing/2014/main" id="{07E12A21-4F8C-0C83-E073-461B32B35B2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7412619" y="2881293"/>
              <a:ext cx="658786" cy="658786"/>
            </a:xfrm>
            <a:prstGeom prst="rect">
              <a:avLst/>
            </a:prstGeom>
          </p:spPr>
        </p:pic>
      </p:grpSp>
      <p:sp>
        <p:nvSpPr>
          <p:cNvPr id="59" name="文本框 58">
            <a:extLst>
              <a:ext uri="{FF2B5EF4-FFF2-40B4-BE49-F238E27FC236}">
                <a16:creationId xmlns:a16="http://schemas.microsoft.com/office/drawing/2014/main" id="{905FF6BD-5546-5A79-B46B-3B939AB17F26}"/>
              </a:ext>
            </a:extLst>
          </p:cNvPr>
          <p:cNvSpPr txBox="1"/>
          <p:nvPr/>
        </p:nvSpPr>
        <p:spPr>
          <a:xfrm>
            <a:off x="8662865" y="6627168"/>
            <a:ext cx="4008596" cy="230832"/>
          </a:xfrm>
          <a:prstGeom prst="rect">
            <a:avLst/>
          </a:prstGeom>
          <a:noFill/>
        </p:spPr>
        <p:txBody>
          <a:bodyPr wrap="square">
            <a:spAutoFit/>
          </a:bodyPr>
          <a:lstStyle/>
          <a:p>
            <a:r>
              <a:rPr lang="zh-CN" altLang="zh-CN" sz="900" dirty="0">
                <a:solidFill>
                  <a:schemeClr val="bg1"/>
                </a:solidFill>
                <a:latin typeface="Calibri" panose="020F0502020204030204" pitchFamily="34" charset="0"/>
                <a:cs typeface="Calibri" panose="020F0502020204030204" pitchFamily="34" charset="0"/>
              </a:rPr>
              <a:t>国家信息标准组织</a:t>
            </a:r>
            <a:r>
              <a:rPr lang="en-US" altLang="zh-CN" sz="900" dirty="0">
                <a:solidFill>
                  <a:schemeClr val="bg1"/>
                </a:solidFill>
                <a:latin typeface="Calibri" panose="020F0502020204030204" pitchFamily="34" charset="0"/>
                <a:cs typeface="Calibri" panose="020F0502020204030204" pitchFamily="34" charset="0"/>
              </a:rPr>
              <a:t>National Information Standards Organization (NISO)</a:t>
            </a:r>
            <a:endParaRPr lang="zh-CN" altLang="zh-CN" sz="9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10422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606FBB5-8E84-E214-DE41-ED8C4A7FAC3A}"/>
              </a:ext>
            </a:extLst>
          </p:cNvPr>
          <p:cNvSpPr txBox="1">
            <a:spLocks/>
          </p:cNvSpPr>
          <p:nvPr/>
        </p:nvSpPr>
        <p:spPr>
          <a:xfrm>
            <a:off x="426168" y="868746"/>
            <a:ext cx="7570102" cy="358505"/>
          </a:xfrm>
          <a:prstGeom prst="rect">
            <a:avLst/>
          </a:prstGeom>
        </p:spPr>
        <p:txBody>
          <a:bodyPr vert="horz" lIns="91435" tIns="45718" rIns="91435" bIns="4571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b="1" dirty="0">
                <a:solidFill>
                  <a:schemeClr val="accent2"/>
                </a:solidFill>
                <a:latin typeface="微软雅黑" panose="020B0503020204020204" pitchFamily="34" charset="-122"/>
                <a:ea typeface="微软雅黑" panose="020B0503020204020204" pitchFamily="34" charset="-122"/>
                <a:cs typeface="+mn-ea"/>
                <a:sym typeface="+mn-lt"/>
              </a:rPr>
              <a:t>Types of Metadata -  Descriptive metadata</a:t>
            </a:r>
          </a:p>
        </p:txBody>
      </p:sp>
      <p:sp>
        <p:nvSpPr>
          <p:cNvPr id="6" name="内容占位符 5">
            <a:extLst>
              <a:ext uri="{FF2B5EF4-FFF2-40B4-BE49-F238E27FC236}">
                <a16:creationId xmlns:a16="http://schemas.microsoft.com/office/drawing/2014/main" id="{381373FE-503E-A48E-3D06-EEAF725EDACF}"/>
              </a:ext>
            </a:extLst>
          </p:cNvPr>
          <p:cNvSpPr>
            <a:spLocks noGrp="1"/>
          </p:cNvSpPr>
          <p:nvPr>
            <p:ph idx="1"/>
          </p:nvPr>
        </p:nvSpPr>
        <p:spPr/>
        <p:txBody>
          <a:bodyPr/>
          <a:lstStyle/>
          <a:p>
            <a:pPr marL="0" indent="0" algn="l">
              <a:buNone/>
            </a:pPr>
            <a:r>
              <a:rPr lang="zh-CN" altLang="en-US" b="0" i="0" dirty="0">
                <a:solidFill>
                  <a:srgbClr val="666666"/>
                </a:solidFill>
                <a:effectLst/>
                <a:latin typeface="Helvetica" panose="020B0604020202020204" pitchFamily="34" charset="0"/>
              </a:rPr>
              <a:t>从本质上讲，描述性元数据包括描述资产的任何信息，这些信息可用于以后的标识和发现。</a:t>
            </a:r>
            <a:endParaRPr lang="en-US" altLang="zh-CN" b="0" i="0" dirty="0">
              <a:solidFill>
                <a:srgbClr val="666666"/>
              </a:solidFill>
              <a:effectLst/>
              <a:latin typeface="Helvetica" panose="020B0604020202020204" pitchFamily="34" charset="0"/>
            </a:endParaRPr>
          </a:p>
          <a:p>
            <a:pPr marL="0" indent="0" algn="l">
              <a:buNone/>
            </a:pPr>
            <a:r>
              <a:rPr lang="en-US" altLang="zh-CN" b="1" dirty="0">
                <a:solidFill>
                  <a:srgbClr val="666666"/>
                </a:solidFill>
                <a:latin typeface="Helvetica" panose="020B0604020202020204" pitchFamily="34" charset="0"/>
              </a:rPr>
              <a:t>Example properties</a:t>
            </a:r>
            <a:r>
              <a:rPr lang="zh-CN" altLang="en-US" b="1" dirty="0">
                <a:solidFill>
                  <a:srgbClr val="666666"/>
                </a:solidFill>
                <a:latin typeface="Helvetica" panose="020B0604020202020204" pitchFamily="34" charset="0"/>
              </a:rPr>
              <a:t>：</a:t>
            </a:r>
            <a:endParaRPr lang="en-US" altLang="zh-CN" b="1" dirty="0">
              <a:solidFill>
                <a:srgbClr val="666666"/>
              </a:solidFill>
              <a:latin typeface="Helvetica" panose="020B0604020202020204" pitchFamily="34" charset="0"/>
            </a:endParaRPr>
          </a:p>
          <a:p>
            <a:pPr algn="l"/>
            <a:r>
              <a:rPr lang="zh-CN" altLang="en-US" dirty="0">
                <a:solidFill>
                  <a:srgbClr val="666666"/>
                </a:solidFill>
                <a:latin typeface="Helvetica" panose="020B0604020202020204" pitchFamily="34" charset="0"/>
              </a:rPr>
              <a:t>唯一标识符（如 </a:t>
            </a:r>
            <a:r>
              <a:rPr lang="en-US" altLang="zh-CN" dirty="0">
                <a:solidFill>
                  <a:srgbClr val="666666"/>
                </a:solidFill>
                <a:latin typeface="Helvetica" panose="020B0604020202020204" pitchFamily="34" charset="0"/>
              </a:rPr>
              <a:t>ISBN</a:t>
            </a:r>
            <a:r>
              <a:rPr lang="zh-CN" altLang="en-US" dirty="0">
                <a:solidFill>
                  <a:srgbClr val="666666"/>
                </a:solidFill>
                <a:latin typeface="Helvetica" panose="020B0604020202020204" pitchFamily="34" charset="0"/>
              </a:rPr>
              <a:t>）</a:t>
            </a:r>
            <a:endParaRPr lang="en-US" altLang="zh-CN" dirty="0">
              <a:solidFill>
                <a:srgbClr val="666666"/>
              </a:solidFill>
              <a:latin typeface="Helvetica" panose="020B0604020202020204" pitchFamily="34" charset="0"/>
            </a:endParaRPr>
          </a:p>
          <a:p>
            <a:pPr algn="l"/>
            <a:r>
              <a:rPr lang="zh-CN" altLang="en-US" dirty="0">
                <a:solidFill>
                  <a:srgbClr val="666666"/>
                </a:solidFill>
                <a:latin typeface="Helvetica" panose="020B0604020202020204" pitchFamily="34" charset="0"/>
              </a:rPr>
              <a:t>物理属性（如文件尺寸或潘通颜色 </a:t>
            </a:r>
            <a:r>
              <a:rPr lang="en-US" altLang="zh-CN" dirty="0">
                <a:solidFill>
                  <a:srgbClr val="666666"/>
                </a:solidFill>
                <a:latin typeface="Helvetica" panose="020B0604020202020204" pitchFamily="34" charset="0"/>
              </a:rPr>
              <a:t>(</a:t>
            </a:r>
            <a:r>
              <a:rPr lang="en-US" altLang="zh-CN" dirty="0" err="1">
                <a:solidFill>
                  <a:srgbClr val="666666"/>
                </a:solidFill>
                <a:latin typeface="Helvetica" panose="020B0604020202020204" pitchFamily="34" charset="0"/>
              </a:rPr>
              <a:t>Pantong</a:t>
            </a:r>
            <a:r>
              <a:rPr lang="en-US" altLang="zh-CN" dirty="0">
                <a:solidFill>
                  <a:srgbClr val="666666"/>
                </a:solidFill>
                <a:latin typeface="Helvetica" panose="020B0604020202020204" pitchFamily="34" charset="0"/>
              </a:rPr>
              <a:t> colors)</a:t>
            </a:r>
            <a:r>
              <a:rPr lang="zh-CN" altLang="en-US" dirty="0">
                <a:solidFill>
                  <a:srgbClr val="666666"/>
                </a:solidFill>
                <a:latin typeface="Helvetica" panose="020B0604020202020204" pitchFamily="34" charset="0"/>
              </a:rPr>
              <a:t>）</a:t>
            </a:r>
            <a:endParaRPr lang="en-US" altLang="zh-CN" dirty="0">
              <a:solidFill>
                <a:srgbClr val="666666"/>
              </a:solidFill>
              <a:latin typeface="Helvetica" panose="020B0604020202020204" pitchFamily="34" charset="0"/>
            </a:endParaRPr>
          </a:p>
          <a:p>
            <a:pPr algn="l"/>
            <a:r>
              <a:rPr lang="zh-CN" altLang="en-US" dirty="0">
                <a:solidFill>
                  <a:srgbClr val="666666"/>
                </a:solidFill>
                <a:latin typeface="Helvetica" panose="020B0604020202020204" pitchFamily="34" charset="0"/>
              </a:rPr>
              <a:t>书目属性（如作者或创作者、标题、主题、体裁</a:t>
            </a:r>
            <a:r>
              <a:rPr lang="en-US" altLang="zh-CN" dirty="0">
                <a:solidFill>
                  <a:srgbClr val="666666"/>
                </a:solidFill>
                <a:latin typeface="Helvetica" panose="020B0604020202020204" pitchFamily="34" charset="0"/>
              </a:rPr>
              <a:t>(genre)</a:t>
            </a:r>
            <a:r>
              <a:rPr lang="zh-CN" altLang="en-US" dirty="0">
                <a:solidFill>
                  <a:srgbClr val="666666"/>
                </a:solidFill>
                <a:latin typeface="Helvetica" panose="020B0604020202020204" pitchFamily="34" charset="0"/>
              </a:rPr>
              <a:t>、出版时间和关键字）</a:t>
            </a:r>
            <a:endParaRPr lang="zh-CN" altLang="en-US" b="0" i="0" dirty="0">
              <a:solidFill>
                <a:srgbClr val="666666"/>
              </a:solidFill>
              <a:effectLst/>
              <a:latin typeface="Helvetica" panose="020B0604020202020204" pitchFamily="34" charset="0"/>
            </a:endParaRPr>
          </a:p>
          <a:p>
            <a:pPr algn="l">
              <a:buFont typeface="Arial" panose="020B0604020202020204" pitchFamily="34" charset="0"/>
              <a:buChar char="•"/>
            </a:pPr>
            <a:endParaRPr lang="zh-CN" altLang="en-US" b="0" i="0" dirty="0">
              <a:solidFill>
                <a:srgbClr val="666666"/>
              </a:solidFill>
              <a:effectLst/>
              <a:latin typeface="Helvetica" panose="020B0604020202020204" pitchFamily="34" charset="0"/>
            </a:endParaRPr>
          </a:p>
          <a:p>
            <a:endParaRPr lang="zh-CN" altLang="en-US" dirty="0"/>
          </a:p>
        </p:txBody>
      </p:sp>
    </p:spTree>
    <p:extLst>
      <p:ext uri="{BB962C8B-B14F-4D97-AF65-F5344CB8AC3E}">
        <p14:creationId xmlns:p14="http://schemas.microsoft.com/office/powerpoint/2010/main" val="632703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606FBB5-8E84-E214-DE41-ED8C4A7FAC3A}"/>
              </a:ext>
            </a:extLst>
          </p:cNvPr>
          <p:cNvSpPr txBox="1">
            <a:spLocks/>
          </p:cNvSpPr>
          <p:nvPr/>
        </p:nvSpPr>
        <p:spPr>
          <a:xfrm>
            <a:off x="426168" y="868746"/>
            <a:ext cx="7570102" cy="358505"/>
          </a:xfrm>
          <a:prstGeom prst="rect">
            <a:avLst/>
          </a:prstGeom>
        </p:spPr>
        <p:txBody>
          <a:bodyPr vert="horz" lIns="91435" tIns="45718" rIns="91435" bIns="4571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b="1" dirty="0">
                <a:solidFill>
                  <a:schemeClr val="accent2"/>
                </a:solidFill>
                <a:latin typeface="微软雅黑" panose="020B0503020204020204" pitchFamily="34" charset="-122"/>
                <a:ea typeface="微软雅黑" panose="020B0503020204020204" pitchFamily="34" charset="-122"/>
                <a:cs typeface="+mn-ea"/>
                <a:sym typeface="+mn-lt"/>
              </a:rPr>
              <a:t>Types of Metadata -  Administrative metadata</a:t>
            </a:r>
          </a:p>
        </p:txBody>
      </p:sp>
      <p:sp>
        <p:nvSpPr>
          <p:cNvPr id="6" name="内容占位符 5">
            <a:extLst>
              <a:ext uri="{FF2B5EF4-FFF2-40B4-BE49-F238E27FC236}">
                <a16:creationId xmlns:a16="http://schemas.microsoft.com/office/drawing/2014/main" id="{381373FE-503E-A48E-3D06-EEAF725EDACF}"/>
              </a:ext>
            </a:extLst>
          </p:cNvPr>
          <p:cNvSpPr>
            <a:spLocks noGrp="1"/>
          </p:cNvSpPr>
          <p:nvPr>
            <p:ph idx="1"/>
          </p:nvPr>
        </p:nvSpPr>
        <p:spPr>
          <a:xfrm>
            <a:off x="581192" y="1422971"/>
            <a:ext cx="11029615" cy="5666198"/>
          </a:xfrm>
        </p:spPr>
        <p:txBody>
          <a:bodyPr>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rgbClr val="666666"/>
                </a:solidFill>
                <a:effectLst/>
                <a:latin typeface="Arial" panose="020B0604020202020204" pitchFamily="34" charset="0"/>
                <a:ea typeface="Helvetica" panose="020B0604020202020204" pitchFamily="34" charset="0"/>
              </a:rPr>
              <a:t>管理元数据与数字资产的技术来源相关。它包括文件类型以及资产的创建时间和创建方式等数据。这也是与使用权和知识产权相关的元数据类型，提供诸如资产所有者，在哪里以及如何使用资产以及数字资产可用于当前许可证下允许的目的的持续时间等信息。</a:t>
            </a:r>
            <a:endParaRPr kumimoji="0" lang="en-US" altLang="zh-CN" sz="1800" b="0" i="0" u="none" strike="noStrike" cap="none" normalizeH="0" baseline="0" dirty="0">
              <a:ln>
                <a:noFill/>
              </a:ln>
              <a:solidFill>
                <a:srgbClr val="666666"/>
              </a:solidFill>
              <a:effectLst/>
              <a:latin typeface="Arial" panose="020B0604020202020204" pitchFamily="34" charset="0"/>
              <a:ea typeface="Helvetica"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600" b="0" i="0" u="none" strike="noStrike" cap="none" normalizeH="0" baseline="0" dirty="0">
              <a:ln>
                <a:noFill/>
              </a:ln>
              <a:solidFill>
                <a:schemeClr val="tx1"/>
              </a:solidFill>
              <a:effectLst/>
              <a:latin typeface="Arial" panose="020B0604020202020204" pitchFamily="34" charset="0"/>
            </a:endParaRPr>
          </a:p>
          <a:p>
            <a:pPr marL="0" indent="0" algn="l">
              <a:buNone/>
            </a:pPr>
            <a:r>
              <a:rPr lang="zh-CN" altLang="en-US" b="0" i="0" dirty="0">
                <a:solidFill>
                  <a:srgbClr val="666666"/>
                </a:solidFill>
                <a:effectLst/>
                <a:latin typeface="Helvetica" panose="020B0604020202020204" pitchFamily="34" charset="0"/>
              </a:rPr>
              <a:t>国家信息标准组织</a:t>
            </a:r>
            <a:r>
              <a:rPr lang="en-US" altLang="zh-CN" dirty="0">
                <a:solidFill>
                  <a:srgbClr val="666666"/>
                </a:solidFill>
                <a:latin typeface="Helvetica" panose="020B0604020202020204" pitchFamily="34" charset="0"/>
              </a:rPr>
              <a:t>(</a:t>
            </a:r>
            <a:r>
              <a:rPr lang="en-US" altLang="zh-CN" b="0" i="0" dirty="0">
                <a:solidFill>
                  <a:srgbClr val="666666"/>
                </a:solidFill>
                <a:effectLst/>
                <a:latin typeface="Helvetica" panose="020B0604020202020204" pitchFamily="34" charset="0"/>
              </a:rPr>
              <a:t>NISO)</a:t>
            </a:r>
            <a:r>
              <a:rPr lang="zh-CN" altLang="en-US" b="0" i="0" dirty="0">
                <a:solidFill>
                  <a:srgbClr val="666666"/>
                </a:solidFill>
                <a:effectLst/>
                <a:latin typeface="Helvetica" panose="020B0604020202020204" pitchFamily="34" charset="0"/>
              </a:rPr>
              <a:t>将管理元数据分为三种子类型：</a:t>
            </a:r>
            <a:endParaRPr lang="en-US" altLang="zh-CN" b="0" i="0" dirty="0">
              <a:solidFill>
                <a:srgbClr val="666666"/>
              </a:solidFill>
              <a:effectLst/>
              <a:latin typeface="Helvetica" panose="020B0604020202020204" pitchFamily="34" charset="0"/>
            </a:endParaRPr>
          </a:p>
          <a:p>
            <a:pPr algn="l"/>
            <a:r>
              <a:rPr lang="zh-CN" altLang="en-US" b="1" i="0" dirty="0">
                <a:solidFill>
                  <a:srgbClr val="666666"/>
                </a:solidFill>
                <a:effectLst/>
                <a:latin typeface="Helvetica" panose="020B0604020202020204" pitchFamily="34" charset="0"/>
              </a:rPr>
              <a:t>技术元数据</a:t>
            </a:r>
            <a:r>
              <a:rPr lang="zh-CN" altLang="en-US" b="0" i="0" dirty="0">
                <a:solidFill>
                  <a:srgbClr val="666666"/>
                </a:solidFill>
                <a:effectLst/>
                <a:latin typeface="Helvetica" panose="020B0604020202020204" pitchFamily="34" charset="0"/>
              </a:rPr>
              <a:t> </a:t>
            </a:r>
            <a:r>
              <a:rPr lang="en-US" altLang="zh-CN" b="0" i="0" dirty="0">
                <a:solidFill>
                  <a:srgbClr val="666666"/>
                </a:solidFill>
                <a:effectLst/>
                <a:latin typeface="Helvetica" panose="020B0604020202020204" pitchFamily="34" charset="0"/>
              </a:rPr>
              <a:t>– </a:t>
            </a:r>
            <a:r>
              <a:rPr lang="zh-CN" altLang="en-US" b="0" i="0" dirty="0">
                <a:solidFill>
                  <a:srgbClr val="666666"/>
                </a:solidFill>
                <a:effectLst/>
                <a:latin typeface="Helvetica" panose="020B0604020202020204" pitchFamily="34" charset="0"/>
              </a:rPr>
              <a:t>解码和渲染文件所需的信息文件类型</a:t>
            </a:r>
            <a:endParaRPr lang="en-US" altLang="zh-CN" dirty="0">
              <a:solidFill>
                <a:srgbClr val="666666"/>
              </a:solidFill>
              <a:latin typeface="Helvetica" panose="020B0604020202020204" pitchFamily="34" charset="0"/>
            </a:endParaRPr>
          </a:p>
          <a:p>
            <a:pPr lvl="1"/>
            <a:r>
              <a:rPr lang="zh-CN" altLang="en-US" b="0" i="0" dirty="0">
                <a:solidFill>
                  <a:srgbClr val="666666"/>
                </a:solidFill>
                <a:effectLst/>
                <a:latin typeface="Helvetica" panose="020B0604020202020204" pitchFamily="34" charset="0"/>
              </a:rPr>
              <a:t>文件大小</a:t>
            </a:r>
            <a:endParaRPr lang="en-US" altLang="zh-CN" dirty="0">
              <a:solidFill>
                <a:srgbClr val="666666"/>
              </a:solidFill>
              <a:latin typeface="Helvetica" panose="020B0604020202020204" pitchFamily="34" charset="0"/>
            </a:endParaRPr>
          </a:p>
          <a:p>
            <a:pPr lvl="1"/>
            <a:r>
              <a:rPr lang="zh-CN" altLang="en-US" dirty="0">
                <a:solidFill>
                  <a:srgbClr val="666666"/>
                </a:solidFill>
                <a:latin typeface="Helvetica" panose="020B0604020202020204" pitchFamily="34" charset="0"/>
              </a:rPr>
              <a:t>创建日期</a:t>
            </a:r>
            <a:r>
              <a:rPr lang="en-US" altLang="zh-CN" dirty="0">
                <a:solidFill>
                  <a:srgbClr val="666666"/>
                </a:solidFill>
                <a:latin typeface="Helvetica" panose="020B0604020202020204" pitchFamily="34" charset="0"/>
              </a:rPr>
              <a:t>/</a:t>
            </a:r>
            <a:r>
              <a:rPr lang="zh-CN" altLang="en-US" dirty="0">
                <a:solidFill>
                  <a:srgbClr val="666666"/>
                </a:solidFill>
                <a:latin typeface="Helvetica" panose="020B0604020202020204" pitchFamily="34" charset="0"/>
              </a:rPr>
              <a:t>时间</a:t>
            </a:r>
            <a:endParaRPr lang="en-US" altLang="zh-CN" dirty="0">
              <a:solidFill>
                <a:srgbClr val="666666"/>
              </a:solidFill>
              <a:latin typeface="Helvetica" panose="020B0604020202020204" pitchFamily="34" charset="0"/>
            </a:endParaRPr>
          </a:p>
          <a:p>
            <a:pPr lvl="1"/>
            <a:r>
              <a:rPr lang="zh-CN" altLang="en-US" dirty="0">
                <a:solidFill>
                  <a:srgbClr val="666666"/>
                </a:solidFill>
                <a:latin typeface="Helvetica" panose="020B0604020202020204" pitchFamily="34" charset="0"/>
              </a:rPr>
              <a:t>压缩方式 </a:t>
            </a:r>
            <a:r>
              <a:rPr lang="en-US" altLang="zh-CN" dirty="0">
                <a:solidFill>
                  <a:srgbClr val="666666"/>
                </a:solidFill>
                <a:latin typeface="Helvetica" panose="020B0604020202020204" pitchFamily="34" charset="0"/>
              </a:rPr>
              <a:t>(Compression scheme)</a:t>
            </a:r>
            <a:endParaRPr lang="en-US" altLang="zh-CN" b="0" i="0" dirty="0">
              <a:solidFill>
                <a:srgbClr val="666666"/>
              </a:solidFill>
              <a:effectLst/>
              <a:latin typeface="Helvetica" panose="020B0604020202020204" pitchFamily="34" charset="0"/>
            </a:endParaRPr>
          </a:p>
          <a:p>
            <a:pPr algn="l"/>
            <a:r>
              <a:rPr lang="zh-CN" altLang="en-US" b="1" i="0" dirty="0">
                <a:solidFill>
                  <a:srgbClr val="666666"/>
                </a:solidFill>
                <a:effectLst/>
                <a:latin typeface="Helvetica" panose="020B0604020202020204" pitchFamily="34" charset="0"/>
              </a:rPr>
              <a:t>保存元数据</a:t>
            </a:r>
            <a:r>
              <a:rPr lang="zh-CN" altLang="en-US" b="0" i="0" dirty="0">
                <a:solidFill>
                  <a:srgbClr val="666666"/>
                </a:solidFill>
                <a:effectLst/>
                <a:latin typeface="Helvetica" panose="020B0604020202020204" pitchFamily="34" charset="0"/>
              </a:rPr>
              <a:t> </a:t>
            </a:r>
            <a:r>
              <a:rPr lang="en-US" altLang="zh-CN" b="0" i="0" dirty="0">
                <a:solidFill>
                  <a:srgbClr val="666666"/>
                </a:solidFill>
                <a:effectLst/>
                <a:latin typeface="Helvetica" panose="020B0604020202020204" pitchFamily="34" charset="0"/>
              </a:rPr>
              <a:t>– </a:t>
            </a:r>
            <a:r>
              <a:rPr lang="zh-CN" altLang="en-US" b="0" i="0" dirty="0">
                <a:solidFill>
                  <a:srgbClr val="666666"/>
                </a:solidFill>
                <a:effectLst/>
                <a:latin typeface="Helvetica" panose="020B0604020202020204" pitchFamily="34" charset="0"/>
              </a:rPr>
              <a:t>数字资产长期管理和归档所需的信息</a:t>
            </a:r>
            <a:endParaRPr lang="en-US" altLang="zh-CN" b="0" i="0" dirty="0">
              <a:solidFill>
                <a:srgbClr val="666666"/>
              </a:solidFill>
              <a:effectLst/>
              <a:latin typeface="Helvetica" panose="020B0604020202020204" pitchFamily="34" charset="0"/>
            </a:endParaRPr>
          </a:p>
          <a:p>
            <a:pPr lvl="1"/>
            <a:r>
              <a:rPr lang="zh-CN" altLang="en-US" b="0" i="0" dirty="0">
                <a:solidFill>
                  <a:srgbClr val="666666"/>
                </a:solidFill>
                <a:effectLst/>
                <a:latin typeface="Helvetica" panose="020B0604020202020204" pitchFamily="34" charset="0"/>
              </a:rPr>
              <a:t>校验和 </a:t>
            </a:r>
            <a:r>
              <a:rPr lang="en-US" altLang="zh-CN" b="0" i="0" dirty="0">
                <a:solidFill>
                  <a:srgbClr val="666666"/>
                </a:solidFill>
                <a:effectLst/>
                <a:latin typeface="Helvetica" panose="020B0604020202020204" pitchFamily="34" charset="0"/>
              </a:rPr>
              <a:t>(Checksum)</a:t>
            </a:r>
            <a:endParaRPr lang="en-US" altLang="zh-CN" dirty="0">
              <a:solidFill>
                <a:srgbClr val="666666"/>
              </a:solidFill>
              <a:latin typeface="Helvetica" panose="020B0604020202020204" pitchFamily="34" charset="0"/>
            </a:endParaRPr>
          </a:p>
          <a:p>
            <a:pPr lvl="1"/>
            <a:r>
              <a:rPr lang="zh-CN" altLang="en-US" b="0" i="0" dirty="0">
                <a:solidFill>
                  <a:srgbClr val="666666"/>
                </a:solidFill>
                <a:effectLst/>
                <a:latin typeface="Helvetica" panose="020B0604020202020204" pitchFamily="34" charset="0"/>
              </a:rPr>
              <a:t>保存事件 </a:t>
            </a:r>
            <a:r>
              <a:rPr lang="en-US" altLang="zh-CN" b="0" i="0" dirty="0">
                <a:solidFill>
                  <a:srgbClr val="666666"/>
                </a:solidFill>
                <a:effectLst/>
                <a:latin typeface="Helvetica" panose="020B0604020202020204" pitchFamily="34" charset="0"/>
              </a:rPr>
              <a:t>(Preservation event)</a:t>
            </a:r>
          </a:p>
          <a:p>
            <a:pPr algn="l"/>
            <a:r>
              <a:rPr lang="zh-CN" altLang="en-US" b="1" i="0" dirty="0">
                <a:solidFill>
                  <a:srgbClr val="666666"/>
                </a:solidFill>
                <a:effectLst/>
                <a:latin typeface="Helvetica" panose="020B0604020202020204" pitchFamily="34" charset="0"/>
              </a:rPr>
              <a:t>权利元数据</a:t>
            </a:r>
            <a:r>
              <a:rPr lang="zh-CN" altLang="en-US" b="0" i="0" dirty="0">
                <a:solidFill>
                  <a:srgbClr val="666666"/>
                </a:solidFill>
                <a:effectLst/>
                <a:latin typeface="Helvetica" panose="020B0604020202020204" pitchFamily="34" charset="0"/>
              </a:rPr>
              <a:t> </a:t>
            </a:r>
            <a:r>
              <a:rPr lang="en-US" altLang="zh-CN" b="0" i="0" dirty="0">
                <a:solidFill>
                  <a:srgbClr val="666666"/>
                </a:solidFill>
                <a:effectLst/>
                <a:latin typeface="Helvetica" panose="020B0604020202020204" pitchFamily="34" charset="0"/>
              </a:rPr>
              <a:t>– </a:t>
            </a:r>
            <a:r>
              <a:rPr lang="zh-CN" altLang="en-US" b="0" i="0" dirty="0">
                <a:solidFill>
                  <a:srgbClr val="666666"/>
                </a:solidFill>
                <a:effectLst/>
                <a:latin typeface="Helvetica" panose="020B0604020202020204" pitchFamily="34" charset="0"/>
              </a:rPr>
              <a:t>与知识产权和使用权有关的信息</a:t>
            </a:r>
            <a:endParaRPr lang="en-US" altLang="zh-CN" b="0" i="0" dirty="0">
              <a:solidFill>
                <a:srgbClr val="666666"/>
              </a:solidFill>
              <a:effectLst/>
              <a:latin typeface="Helvetica" panose="020B0604020202020204" pitchFamily="34" charset="0"/>
            </a:endParaRPr>
          </a:p>
          <a:p>
            <a:pPr lvl="1"/>
            <a:r>
              <a:rPr lang="zh-CN" altLang="en-US" dirty="0">
                <a:solidFill>
                  <a:srgbClr val="666666"/>
                </a:solidFill>
                <a:latin typeface="Helvetica" panose="020B0604020202020204" pitchFamily="34" charset="0"/>
              </a:rPr>
              <a:t>版权状态 </a:t>
            </a:r>
            <a:r>
              <a:rPr lang="en-US" altLang="zh-CN" dirty="0">
                <a:solidFill>
                  <a:srgbClr val="666666"/>
                </a:solidFill>
                <a:latin typeface="Helvetica" panose="020B0604020202020204" pitchFamily="34" charset="0"/>
              </a:rPr>
              <a:t>(</a:t>
            </a:r>
            <a:r>
              <a:rPr lang="en-US" altLang="zh-CN" b="0" i="0" dirty="0">
                <a:solidFill>
                  <a:srgbClr val="666666"/>
                </a:solidFill>
                <a:effectLst/>
                <a:latin typeface="Helvetica" panose="020B0604020202020204" pitchFamily="34" charset="0"/>
              </a:rPr>
              <a:t>Copyright status)</a:t>
            </a:r>
          </a:p>
          <a:p>
            <a:pPr lvl="1"/>
            <a:r>
              <a:rPr lang="en-US" altLang="zh-CN" b="0" i="0" dirty="0">
                <a:solidFill>
                  <a:srgbClr val="666666"/>
                </a:solidFill>
                <a:effectLst/>
                <a:latin typeface="Helvetica" panose="020B0604020202020204" pitchFamily="34" charset="0"/>
              </a:rPr>
              <a:t> </a:t>
            </a:r>
            <a:r>
              <a:rPr lang="zh-CN" altLang="en-US" b="0" i="0" dirty="0">
                <a:solidFill>
                  <a:srgbClr val="666666"/>
                </a:solidFill>
                <a:effectLst/>
                <a:latin typeface="Helvetica" panose="020B0604020202020204" pitchFamily="34" charset="0"/>
              </a:rPr>
              <a:t>许可条款</a:t>
            </a:r>
            <a:r>
              <a:rPr lang="en-US" altLang="zh-CN" b="0" i="0" dirty="0">
                <a:solidFill>
                  <a:srgbClr val="666666"/>
                </a:solidFill>
                <a:effectLst/>
                <a:latin typeface="Helvetica" panose="020B0604020202020204" pitchFamily="34" charset="0"/>
              </a:rPr>
              <a:t>(License terms)</a:t>
            </a:r>
          </a:p>
          <a:p>
            <a:pPr lvl="1"/>
            <a:r>
              <a:rPr lang="en-US" altLang="zh-CN" b="0" i="0" dirty="0">
                <a:solidFill>
                  <a:srgbClr val="666666"/>
                </a:solidFill>
                <a:effectLst/>
                <a:latin typeface="Helvetica" panose="020B0604020202020204" pitchFamily="34" charset="0"/>
              </a:rPr>
              <a:t> </a:t>
            </a:r>
            <a:r>
              <a:rPr lang="zh-CN" altLang="en-US" b="0" i="0" dirty="0">
                <a:solidFill>
                  <a:srgbClr val="666666"/>
                </a:solidFill>
                <a:effectLst/>
                <a:latin typeface="Helvetica" panose="020B0604020202020204" pitchFamily="34" charset="0"/>
              </a:rPr>
              <a:t>版权持有人</a:t>
            </a:r>
            <a:r>
              <a:rPr lang="en-US" altLang="zh-CN" b="0" i="0" dirty="0">
                <a:solidFill>
                  <a:srgbClr val="666666"/>
                </a:solidFill>
                <a:effectLst/>
                <a:latin typeface="Helvetica" panose="020B0604020202020204" pitchFamily="34" charset="0"/>
              </a:rPr>
              <a:t>(Rights holder)</a:t>
            </a:r>
            <a:endParaRPr lang="zh-CN" altLang="en-US" b="0" i="0" dirty="0">
              <a:solidFill>
                <a:srgbClr val="666666"/>
              </a:solidFill>
              <a:effectLst/>
              <a:latin typeface="Helvetica" panose="020B0604020202020204" pitchFamily="34" charset="0"/>
            </a:endParaRPr>
          </a:p>
          <a:p>
            <a:endParaRPr lang="zh-CN" altLang="en-US" dirty="0"/>
          </a:p>
        </p:txBody>
      </p:sp>
      <p:sp>
        <p:nvSpPr>
          <p:cNvPr id="3" name="AutoShape 2" descr="管理元数据">
            <a:extLst>
              <a:ext uri="{FF2B5EF4-FFF2-40B4-BE49-F238E27FC236}">
                <a16:creationId xmlns:a16="http://schemas.microsoft.com/office/drawing/2014/main" id="{82528C23-3472-BA0A-289C-3F9C47AE7564}"/>
              </a:ext>
            </a:extLst>
          </p:cNvPr>
          <p:cNvSpPr>
            <a:spLocks noChangeAspect="1" noChangeArrowheads="1"/>
          </p:cNvSpPr>
          <p:nvPr/>
        </p:nvSpPr>
        <p:spPr bwMode="auto">
          <a:xfrm>
            <a:off x="104775" y="-1211263"/>
            <a:ext cx="3924300" cy="277177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494304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606FBB5-8E84-E214-DE41-ED8C4A7FAC3A}"/>
              </a:ext>
            </a:extLst>
          </p:cNvPr>
          <p:cNvSpPr txBox="1">
            <a:spLocks/>
          </p:cNvSpPr>
          <p:nvPr/>
        </p:nvSpPr>
        <p:spPr>
          <a:xfrm>
            <a:off x="426168" y="868746"/>
            <a:ext cx="7570102" cy="358505"/>
          </a:xfrm>
          <a:prstGeom prst="rect">
            <a:avLst/>
          </a:prstGeom>
        </p:spPr>
        <p:txBody>
          <a:bodyPr vert="horz" lIns="91435" tIns="45718" rIns="91435" bIns="4571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b="1" dirty="0">
                <a:solidFill>
                  <a:schemeClr val="accent2"/>
                </a:solidFill>
                <a:latin typeface="微软雅黑" panose="020B0503020204020204" pitchFamily="34" charset="-122"/>
                <a:ea typeface="微软雅黑" panose="020B0503020204020204" pitchFamily="34" charset="-122"/>
                <a:cs typeface="+mn-ea"/>
                <a:sym typeface="+mn-lt"/>
              </a:rPr>
              <a:t>Types of Metadata -  Structural metadata</a:t>
            </a:r>
          </a:p>
        </p:txBody>
      </p:sp>
      <p:sp>
        <p:nvSpPr>
          <p:cNvPr id="6" name="内容占位符 5">
            <a:extLst>
              <a:ext uri="{FF2B5EF4-FFF2-40B4-BE49-F238E27FC236}">
                <a16:creationId xmlns:a16="http://schemas.microsoft.com/office/drawing/2014/main" id="{381373FE-503E-A48E-3D06-EEAF725EDACF}"/>
              </a:ext>
            </a:extLst>
          </p:cNvPr>
          <p:cNvSpPr>
            <a:spLocks noGrp="1"/>
          </p:cNvSpPr>
          <p:nvPr>
            <p:ph idx="1"/>
          </p:nvPr>
        </p:nvSpPr>
        <p:spPr/>
        <p:txBody>
          <a:bodyPr>
            <a:normAutofit fontScale="92500" lnSpcReduction="20000"/>
          </a:bodyPr>
          <a:lstStyle/>
          <a:p>
            <a:pPr marL="0" indent="0" algn="l">
              <a:buNone/>
            </a:pPr>
            <a:r>
              <a:rPr lang="zh-CN" altLang="en-US" b="0" i="0" dirty="0">
                <a:solidFill>
                  <a:srgbClr val="666666"/>
                </a:solidFill>
                <a:effectLst/>
                <a:latin typeface="Helvetica" panose="020B0604020202020204" pitchFamily="34" charset="0"/>
              </a:rPr>
              <a:t>结构化元数据是记录两个资源之间关系的关键，对于具有复杂结构和多个层次结构的复合对象更为重要</a:t>
            </a:r>
            <a:endParaRPr lang="en-US" altLang="zh-CN" b="0" i="0" dirty="0">
              <a:solidFill>
                <a:srgbClr val="666666"/>
              </a:solidFill>
              <a:effectLst/>
              <a:latin typeface="Helvetica" panose="020B0604020202020204" pitchFamily="34" charset="0"/>
            </a:endParaRPr>
          </a:p>
          <a:p>
            <a:pPr marL="0" indent="0" algn="l">
              <a:buNone/>
            </a:pPr>
            <a:r>
              <a:rPr lang="en-US" altLang="zh-CN" b="1" dirty="0">
                <a:solidFill>
                  <a:srgbClr val="666666"/>
                </a:solidFill>
                <a:latin typeface="Helvetica" panose="020B0604020202020204" pitchFamily="34" charset="0"/>
              </a:rPr>
              <a:t>Example properties</a:t>
            </a:r>
            <a:r>
              <a:rPr lang="zh-CN" altLang="en-US" b="1" dirty="0">
                <a:solidFill>
                  <a:srgbClr val="666666"/>
                </a:solidFill>
                <a:latin typeface="Helvetica" panose="020B0604020202020204" pitchFamily="34" charset="0"/>
              </a:rPr>
              <a:t>：</a:t>
            </a:r>
            <a:endParaRPr lang="en-US" altLang="zh-CN" b="1" dirty="0">
              <a:solidFill>
                <a:srgbClr val="666666"/>
              </a:solidFill>
              <a:latin typeface="Helvetica" panose="020B0604020202020204" pitchFamily="34" charset="0"/>
            </a:endParaRPr>
          </a:p>
          <a:p>
            <a:pPr algn="l">
              <a:buFont typeface="Arial" panose="020B0604020202020204" pitchFamily="34" charset="0"/>
              <a:buChar char="•"/>
            </a:pPr>
            <a:r>
              <a:rPr lang="zh-CN" altLang="en-US" dirty="0">
                <a:solidFill>
                  <a:srgbClr val="666666"/>
                </a:solidFill>
                <a:latin typeface="Helvetica" panose="020B0604020202020204" pitchFamily="34" charset="0"/>
              </a:rPr>
              <a:t>序列</a:t>
            </a:r>
            <a:endParaRPr lang="en-US" altLang="zh-CN" dirty="0">
              <a:solidFill>
                <a:srgbClr val="666666"/>
              </a:solidFill>
              <a:latin typeface="Helvetica" panose="020B0604020202020204" pitchFamily="34" charset="0"/>
            </a:endParaRPr>
          </a:p>
          <a:p>
            <a:pPr algn="l">
              <a:buFont typeface="Arial" panose="020B0604020202020204" pitchFamily="34" charset="0"/>
              <a:buChar char="•"/>
            </a:pPr>
            <a:r>
              <a:rPr lang="zh-CN" altLang="en-US" b="0" i="0" dirty="0">
                <a:solidFill>
                  <a:srgbClr val="666666"/>
                </a:solidFill>
                <a:effectLst/>
                <a:latin typeface="Helvetica" panose="020B0604020202020204" pitchFamily="34" charset="0"/>
              </a:rPr>
              <a:t>层级结构中的位置</a:t>
            </a:r>
            <a:endParaRPr lang="en-US" altLang="zh-CN" b="0" i="0" dirty="0">
              <a:solidFill>
                <a:srgbClr val="666666"/>
              </a:solidFill>
              <a:effectLst/>
              <a:latin typeface="Helvetica" panose="020B0604020202020204" pitchFamily="34" charset="0"/>
            </a:endParaRPr>
          </a:p>
          <a:p>
            <a:pPr algn="l">
              <a:buFont typeface="Arial" panose="020B0604020202020204" pitchFamily="34" charset="0"/>
              <a:buChar char="•"/>
            </a:pPr>
            <a:r>
              <a:rPr lang="zh-CN" altLang="en-US" dirty="0">
                <a:solidFill>
                  <a:srgbClr val="666666"/>
                </a:solidFill>
                <a:latin typeface="Helvetica" panose="020B0604020202020204" pitchFamily="34" charset="0"/>
              </a:rPr>
              <a:t>页码</a:t>
            </a:r>
            <a:endParaRPr lang="en-US" altLang="zh-CN" dirty="0">
              <a:solidFill>
                <a:srgbClr val="666666"/>
              </a:solidFill>
              <a:latin typeface="Helvetica" panose="020B0604020202020204" pitchFamily="34" charset="0"/>
            </a:endParaRPr>
          </a:p>
          <a:p>
            <a:pPr algn="l">
              <a:buFont typeface="Arial" panose="020B0604020202020204" pitchFamily="34" charset="0"/>
              <a:buChar char="•"/>
            </a:pPr>
            <a:r>
              <a:rPr lang="zh-CN" altLang="en-US" dirty="0">
                <a:solidFill>
                  <a:srgbClr val="666666"/>
                </a:solidFill>
                <a:latin typeface="Helvetica" panose="020B0604020202020204" pitchFamily="34" charset="0"/>
              </a:rPr>
              <a:t>标题</a:t>
            </a:r>
            <a:endParaRPr lang="en-US" altLang="zh-CN" dirty="0">
              <a:solidFill>
                <a:srgbClr val="666666"/>
              </a:solidFill>
              <a:latin typeface="Helvetica" panose="020B0604020202020204" pitchFamily="34" charset="0"/>
            </a:endParaRPr>
          </a:p>
          <a:p>
            <a:pPr algn="l">
              <a:buFont typeface="Arial" panose="020B0604020202020204" pitchFamily="34" charset="0"/>
              <a:buChar char="•"/>
            </a:pPr>
            <a:r>
              <a:rPr lang="zh-CN" altLang="en-US" dirty="0">
                <a:solidFill>
                  <a:srgbClr val="666666"/>
                </a:solidFill>
                <a:latin typeface="Helvetica" panose="020B0604020202020204" pitchFamily="34" charset="0"/>
              </a:rPr>
              <a:t>章节</a:t>
            </a:r>
            <a:endParaRPr lang="en-US" altLang="zh-CN" dirty="0">
              <a:solidFill>
                <a:srgbClr val="666666"/>
              </a:solidFill>
              <a:latin typeface="Helvetica" panose="020B0604020202020204" pitchFamily="34" charset="0"/>
            </a:endParaRPr>
          </a:p>
          <a:p>
            <a:pPr algn="l">
              <a:buFont typeface="Arial" panose="020B0604020202020204" pitchFamily="34" charset="0"/>
              <a:buChar char="•"/>
            </a:pPr>
            <a:r>
              <a:rPr lang="zh-CN" altLang="en-US" dirty="0">
                <a:solidFill>
                  <a:srgbClr val="666666"/>
                </a:solidFill>
                <a:latin typeface="Helvetica" panose="020B0604020202020204" pitchFamily="34" charset="0"/>
              </a:rPr>
              <a:t>部分</a:t>
            </a:r>
            <a:r>
              <a:rPr lang="en-US" altLang="zh-CN" dirty="0">
                <a:solidFill>
                  <a:srgbClr val="666666"/>
                </a:solidFill>
                <a:latin typeface="Helvetica" panose="020B0604020202020204" pitchFamily="34" charset="0"/>
              </a:rPr>
              <a:t>(section)</a:t>
            </a:r>
          </a:p>
          <a:p>
            <a:pPr algn="l">
              <a:buFont typeface="Arial" panose="020B0604020202020204" pitchFamily="34" charset="0"/>
              <a:buChar char="•"/>
            </a:pPr>
            <a:r>
              <a:rPr lang="zh-CN" altLang="en-US" b="0" i="0" dirty="0">
                <a:solidFill>
                  <a:srgbClr val="666666"/>
                </a:solidFill>
                <a:effectLst/>
                <a:latin typeface="Helvetica" panose="020B0604020202020204" pitchFamily="34" charset="0"/>
              </a:rPr>
              <a:t>段落</a:t>
            </a:r>
            <a:endParaRPr lang="en-US" altLang="zh-CN" b="0" i="0" dirty="0">
              <a:solidFill>
                <a:srgbClr val="666666"/>
              </a:solidFill>
              <a:effectLst/>
              <a:latin typeface="Helvetica" panose="020B0604020202020204" pitchFamily="34" charset="0"/>
            </a:endParaRPr>
          </a:p>
          <a:p>
            <a:pPr algn="l">
              <a:buFont typeface="Arial" panose="020B0604020202020204" pitchFamily="34" charset="0"/>
              <a:buChar char="•"/>
            </a:pPr>
            <a:r>
              <a:rPr lang="zh-CN" altLang="en-US" dirty="0">
                <a:solidFill>
                  <a:srgbClr val="666666"/>
                </a:solidFill>
                <a:latin typeface="Helvetica" panose="020B0604020202020204" pitchFamily="34" charset="0"/>
              </a:rPr>
              <a:t>目录</a:t>
            </a:r>
          </a:p>
        </p:txBody>
      </p:sp>
    </p:spTree>
    <p:extLst>
      <p:ext uri="{BB962C8B-B14F-4D97-AF65-F5344CB8AC3E}">
        <p14:creationId xmlns:p14="http://schemas.microsoft.com/office/powerpoint/2010/main" val="1869663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606FBB5-8E84-E214-DE41-ED8C4A7FAC3A}"/>
              </a:ext>
            </a:extLst>
          </p:cNvPr>
          <p:cNvSpPr txBox="1">
            <a:spLocks/>
          </p:cNvSpPr>
          <p:nvPr/>
        </p:nvSpPr>
        <p:spPr>
          <a:xfrm>
            <a:off x="426168" y="868746"/>
            <a:ext cx="7570102" cy="358505"/>
          </a:xfrm>
          <a:prstGeom prst="rect">
            <a:avLst/>
          </a:prstGeom>
        </p:spPr>
        <p:txBody>
          <a:bodyPr vert="horz" lIns="91435" tIns="45718" rIns="91435" bIns="4571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b="1" dirty="0">
                <a:solidFill>
                  <a:schemeClr val="accent2"/>
                </a:solidFill>
                <a:latin typeface="微软雅黑" panose="020B0503020204020204" pitchFamily="34" charset="-122"/>
                <a:ea typeface="微软雅黑" panose="020B0503020204020204" pitchFamily="34" charset="-122"/>
                <a:cs typeface="+mn-ea"/>
                <a:sym typeface="+mn-lt"/>
              </a:rPr>
              <a:t>Metadata Model - example</a:t>
            </a:r>
          </a:p>
        </p:txBody>
      </p:sp>
      <p:pic>
        <p:nvPicPr>
          <p:cNvPr id="3" name="图片 2">
            <a:extLst>
              <a:ext uri="{FF2B5EF4-FFF2-40B4-BE49-F238E27FC236}">
                <a16:creationId xmlns:a16="http://schemas.microsoft.com/office/drawing/2014/main" id="{70631D26-D26B-57B2-6E38-5C7C669C13B7}"/>
              </a:ext>
            </a:extLst>
          </p:cNvPr>
          <p:cNvPicPr>
            <a:picLocks noChangeAspect="1"/>
          </p:cNvPicPr>
          <p:nvPr/>
        </p:nvPicPr>
        <p:blipFill>
          <a:blip r:embed="rId2"/>
          <a:stretch>
            <a:fillRect/>
          </a:stretch>
        </p:blipFill>
        <p:spPr>
          <a:xfrm>
            <a:off x="90609" y="2505805"/>
            <a:ext cx="4893276" cy="2913814"/>
          </a:xfrm>
          <a:prstGeom prst="rect">
            <a:avLst/>
          </a:prstGeom>
        </p:spPr>
      </p:pic>
      <p:pic>
        <p:nvPicPr>
          <p:cNvPr id="7" name="图片 6">
            <a:extLst>
              <a:ext uri="{FF2B5EF4-FFF2-40B4-BE49-F238E27FC236}">
                <a16:creationId xmlns:a16="http://schemas.microsoft.com/office/drawing/2014/main" id="{79F5FA15-2249-C943-B863-9CD158C84B28}"/>
              </a:ext>
            </a:extLst>
          </p:cNvPr>
          <p:cNvPicPr>
            <a:picLocks noChangeAspect="1"/>
          </p:cNvPicPr>
          <p:nvPr/>
        </p:nvPicPr>
        <p:blipFill>
          <a:blip r:embed="rId3"/>
          <a:stretch>
            <a:fillRect/>
          </a:stretch>
        </p:blipFill>
        <p:spPr>
          <a:xfrm>
            <a:off x="4792465" y="1920756"/>
            <a:ext cx="7308926" cy="3786127"/>
          </a:xfrm>
          <a:prstGeom prst="rect">
            <a:avLst/>
          </a:prstGeom>
        </p:spPr>
      </p:pic>
    </p:spTree>
    <p:extLst>
      <p:ext uri="{BB962C8B-B14F-4D97-AF65-F5344CB8AC3E}">
        <p14:creationId xmlns:p14="http://schemas.microsoft.com/office/powerpoint/2010/main" val="332408294"/>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41798653_TF33552983.potx" id="{E785B998-EA1E-435A-BC09-53167714146B}" vid="{39930FD0-D29E-42B6-87EA-7A1632EF1DF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{2FF95A05-463F-4F67-9B9E-9A45014E85A2}tf33552983_win32</Template>
  <TotalTime>208</TotalTime>
  <Words>681</Words>
  <Application>Microsoft Office PowerPoint</Application>
  <PresentationFormat>宽屏</PresentationFormat>
  <Paragraphs>68</Paragraphs>
  <Slides>10</Slides>
  <Notes>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Microsoft YaHei UI</vt:lpstr>
      <vt:lpstr>华文中宋</vt:lpstr>
      <vt:lpstr>微软雅黑</vt:lpstr>
      <vt:lpstr>新宋体</vt:lpstr>
      <vt:lpstr>Arial</vt:lpstr>
      <vt:lpstr>Calibri</vt:lpstr>
      <vt:lpstr>Franklin Gothic Book</vt:lpstr>
      <vt:lpstr>Franklin Gothic Medium</vt:lpstr>
      <vt:lpstr>Helvetica</vt:lpstr>
      <vt:lpstr>Wingdings 2</vt:lpstr>
      <vt:lpstr>DividendVTI</vt:lpstr>
      <vt:lpstr>文化遗产数字化 – 元数据模型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文化遗产数字化 – 元数据模型</dc:title>
  <dc:creator>丁 馨怡</dc:creator>
  <cp:lastModifiedBy>丁 馨怡</cp:lastModifiedBy>
  <cp:revision>1</cp:revision>
  <dcterms:created xsi:type="dcterms:W3CDTF">2022-06-18T04:10:21Z</dcterms:created>
  <dcterms:modified xsi:type="dcterms:W3CDTF">2022-06-18T07:38:25Z</dcterms:modified>
</cp:coreProperties>
</file>

<file path=docProps/thumbnail.jpeg>
</file>